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4"/>
  </p:sldMasterIdLst>
  <p:notesMasterIdLst>
    <p:notesMasterId r:id="rId17"/>
  </p:notesMasterIdLst>
  <p:sldIdLst>
    <p:sldId id="259" r:id="rId5"/>
    <p:sldId id="261" r:id="rId6"/>
    <p:sldId id="262" r:id="rId7"/>
    <p:sldId id="311" r:id="rId8"/>
    <p:sldId id="322" r:id="rId9"/>
    <p:sldId id="313" r:id="rId10"/>
    <p:sldId id="314" r:id="rId11"/>
    <p:sldId id="315" r:id="rId12"/>
    <p:sldId id="316" r:id="rId13"/>
    <p:sldId id="318" r:id="rId14"/>
    <p:sldId id="319" r:id="rId15"/>
    <p:sldId id="32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90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E80FDB-A8C9-49DE-8193-20EC4D7BED8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851DCA2A-1A02-4125-A9E8-13C69468EA77}">
      <dgm:prSet phldrT="[Text]" custT="1"/>
      <dgm:spPr/>
      <dgm:t>
        <a:bodyPr/>
        <a:lstStyle/>
        <a:p>
          <a:r>
            <a:rPr lang="it-IT" sz="1800" b="1" dirty="0">
              <a:latin typeface="Helvetica" panose="020B0604020202020204" pitchFamily="34" charset="0"/>
              <a:cs typeface="Helvetica" panose="020B0604020202020204" pitchFamily="34" charset="0"/>
            </a:rPr>
            <a:t>2017</a:t>
          </a:r>
          <a:br>
            <a:rPr lang="it-IT" sz="1800" b="1" dirty="0">
              <a:latin typeface="Helvetica" panose="020B0604020202020204" pitchFamily="34" charset="0"/>
              <a:cs typeface="Helvetica" panose="020B0604020202020204" pitchFamily="34" charset="0"/>
            </a:rPr>
          </a:br>
          <a:r>
            <a:rPr lang="it-IT" sz="1800" dirty="0">
              <a:latin typeface="Helvetica" panose="020B0604020202020204" pitchFamily="34" charset="0"/>
              <a:cs typeface="Helvetica" panose="020B0604020202020204" pitchFamily="34" charset="0"/>
            </a:rPr>
            <a:t> Decision 4/CP.23</a:t>
          </a:r>
        </a:p>
        <a:p>
          <a:r>
            <a:rPr lang="it-IT" sz="1800" dirty="0">
              <a:latin typeface="Helvetica" panose="020B0604020202020204" pitchFamily="34" charset="0"/>
              <a:cs typeface="Helvetica" panose="020B0604020202020204" pitchFamily="34" charset="0"/>
            </a:rPr>
            <a:t> Koronivia begins</a:t>
          </a:r>
          <a:endParaRPr lang="en-US" sz="1800" dirty="0">
            <a:latin typeface="Helvetica" panose="020B0604020202020204" pitchFamily="34" charset="0"/>
            <a:cs typeface="Helvetica" panose="020B0604020202020204" pitchFamily="34" charset="0"/>
          </a:endParaRPr>
        </a:p>
      </dgm:t>
    </dgm:pt>
    <dgm:pt modelId="{DD663EC2-626D-4735-8EBB-C385C011EB3D}" type="parTrans" cxnId="{EC2677DE-3301-4762-B7A2-090C720AFEAB}">
      <dgm:prSet/>
      <dgm:spPr/>
      <dgm:t>
        <a:bodyPr/>
        <a:lstStyle/>
        <a:p>
          <a:endParaRPr lang="en-US">
            <a:latin typeface="Helvetica" panose="020B0604020202020204" pitchFamily="34" charset="0"/>
            <a:cs typeface="Helvetica" panose="020B0604020202020204" pitchFamily="34" charset="0"/>
          </a:endParaRPr>
        </a:p>
      </dgm:t>
    </dgm:pt>
    <dgm:pt modelId="{496F767C-2FB6-45EA-BFB7-4B2AE595B143}" type="sibTrans" cxnId="{EC2677DE-3301-4762-B7A2-090C720AFEAB}">
      <dgm:prSet/>
      <dgm:spPr/>
      <dgm:t>
        <a:bodyPr/>
        <a:lstStyle/>
        <a:p>
          <a:endParaRPr lang="en-US">
            <a:latin typeface="Helvetica" panose="020B0604020202020204" pitchFamily="34" charset="0"/>
            <a:cs typeface="Helvetica" panose="020B0604020202020204" pitchFamily="34" charset="0"/>
          </a:endParaRPr>
        </a:p>
      </dgm:t>
    </dgm:pt>
    <dgm:pt modelId="{16889FFE-BF37-43C1-8B74-F4BA9857FC88}">
      <dgm:prSet custT="1"/>
      <dgm:spPr/>
      <dgm:t>
        <a:bodyPr/>
        <a:lstStyle/>
        <a:p>
          <a:pPr algn="ctr">
            <a:buNone/>
          </a:pPr>
          <a:r>
            <a:rPr lang="en-US" sz="1600" b="1" dirty="0">
              <a:latin typeface="Helvetica" panose="020B0604020202020204" pitchFamily="34" charset="0"/>
              <a:cs typeface="Helvetica" panose="020B0604020202020204" pitchFamily="34" charset="0"/>
            </a:rPr>
            <a:t>2018</a:t>
          </a:r>
        </a:p>
        <a:p>
          <a:pPr algn="ctr">
            <a:buNone/>
          </a:pPr>
          <a:r>
            <a:rPr lang="en-US" sz="1600" dirty="0">
              <a:latin typeface="Helvetica" panose="020B0604020202020204" pitchFamily="34" charset="0"/>
              <a:cs typeface="Helvetica" panose="020B0604020202020204" pitchFamily="34" charset="0"/>
            </a:rPr>
            <a:t>Adopted Koronivia roadmap and workshops</a:t>
          </a:r>
        </a:p>
      </dgm:t>
    </dgm:pt>
    <dgm:pt modelId="{6614F95B-4FF1-42F3-A059-760F6411580D}" type="parTrans" cxnId="{5AA3B09E-6B96-4E57-904D-986F1087D90E}">
      <dgm:prSet/>
      <dgm:spPr/>
      <dgm:t>
        <a:bodyPr/>
        <a:lstStyle/>
        <a:p>
          <a:endParaRPr lang="en-US">
            <a:latin typeface="Helvetica" panose="020B0604020202020204" pitchFamily="34" charset="0"/>
            <a:cs typeface="Helvetica" panose="020B0604020202020204" pitchFamily="34" charset="0"/>
          </a:endParaRPr>
        </a:p>
      </dgm:t>
    </dgm:pt>
    <dgm:pt modelId="{7A1D0099-FE36-45C0-8320-F72190F6D042}" type="sibTrans" cxnId="{5AA3B09E-6B96-4E57-904D-986F1087D90E}">
      <dgm:prSet/>
      <dgm:spPr/>
      <dgm:t>
        <a:bodyPr/>
        <a:lstStyle/>
        <a:p>
          <a:endParaRPr lang="en-US">
            <a:latin typeface="Helvetica" panose="020B0604020202020204" pitchFamily="34" charset="0"/>
            <a:cs typeface="Helvetica" panose="020B0604020202020204" pitchFamily="34" charset="0"/>
          </a:endParaRPr>
        </a:p>
      </dgm:t>
    </dgm:pt>
    <dgm:pt modelId="{03336A10-EB23-49C4-8BAC-5F8E7C6B7DD0}">
      <dgm:prSet custT="1"/>
      <dgm:spPr/>
      <dgm:t>
        <a:bodyPr/>
        <a:lstStyle/>
        <a:p>
          <a:r>
            <a:rPr lang="en-US" sz="1800" b="1" dirty="0">
              <a:latin typeface="Helvetica" panose="020B0604020202020204" pitchFamily="34" charset="0"/>
              <a:cs typeface="Helvetica" panose="020B0604020202020204" pitchFamily="34" charset="0"/>
            </a:rPr>
            <a:t>2020–2021 </a:t>
          </a:r>
        </a:p>
        <a:p>
          <a:r>
            <a:rPr lang="en-US" sz="1800" dirty="0">
              <a:latin typeface="Helvetica" panose="020B0604020202020204" pitchFamily="34" charset="0"/>
              <a:cs typeface="Helvetica" panose="020B0604020202020204" pitchFamily="34" charset="0"/>
            </a:rPr>
            <a:t>Thematic workshops</a:t>
          </a:r>
        </a:p>
      </dgm:t>
    </dgm:pt>
    <dgm:pt modelId="{A00FC468-8E77-48A3-AEBC-F76418DA65BB}" type="parTrans" cxnId="{1CF4BBBA-6CEB-43AB-89C4-EF86C7E30480}">
      <dgm:prSet/>
      <dgm:spPr/>
      <dgm:t>
        <a:bodyPr/>
        <a:lstStyle/>
        <a:p>
          <a:endParaRPr lang="en-US">
            <a:latin typeface="Helvetica" panose="020B0604020202020204" pitchFamily="34" charset="0"/>
            <a:cs typeface="Helvetica" panose="020B0604020202020204" pitchFamily="34" charset="0"/>
          </a:endParaRPr>
        </a:p>
      </dgm:t>
    </dgm:pt>
    <dgm:pt modelId="{2491B310-D86B-4765-9B0D-3BBBB5C66DE3}" type="sibTrans" cxnId="{1CF4BBBA-6CEB-43AB-89C4-EF86C7E30480}">
      <dgm:prSet/>
      <dgm:spPr/>
      <dgm:t>
        <a:bodyPr/>
        <a:lstStyle/>
        <a:p>
          <a:endParaRPr lang="en-US">
            <a:latin typeface="Helvetica" panose="020B0604020202020204" pitchFamily="34" charset="0"/>
            <a:cs typeface="Helvetica" panose="020B0604020202020204" pitchFamily="34" charset="0"/>
          </a:endParaRPr>
        </a:p>
      </dgm:t>
    </dgm:pt>
    <dgm:pt modelId="{DE9B72B1-9C8F-4C5A-9C8C-4A96EB4EE649}">
      <dgm:prSet custT="1"/>
      <dgm:spPr/>
      <dgm:t>
        <a:bodyPr/>
        <a:lstStyle/>
        <a:p>
          <a:pPr algn="just">
            <a:buClr>
              <a:prstClr val="black"/>
            </a:buClr>
            <a:buFont typeface="Arial" panose="020B0604020202020204" pitchFamily="34" charset="0"/>
            <a:buNone/>
          </a:pPr>
          <a:r>
            <a:rPr lang="en-IE" sz="1400" dirty="0">
              <a:latin typeface="Helvetica" panose="020B0604020202020204" pitchFamily="34" charset="0"/>
              <a:cs typeface="Helvetica" panose="020B0604020202020204" pitchFamily="34" charset="0"/>
            </a:rPr>
            <a:t>	Agrees on six topics to start the work: </a:t>
          </a:r>
          <a:r>
            <a:rPr lang="en-US" sz="1400" b="1" dirty="0"/>
            <a:t>soil health, nutrient use, manure, livestock systems, socio-economics, food security</a:t>
          </a:r>
          <a:endParaRPr lang="en-US" sz="1400" dirty="0">
            <a:latin typeface="Helvetica" panose="020B0604020202020204" pitchFamily="34" charset="0"/>
            <a:cs typeface="Helvetica" panose="020B0604020202020204" pitchFamily="34" charset="0"/>
          </a:endParaRPr>
        </a:p>
      </dgm:t>
    </dgm:pt>
    <dgm:pt modelId="{87A337C1-6AAA-4337-AC53-5202259C7CA1}" type="parTrans" cxnId="{22B89A6D-96F8-49E6-A333-6B0F4B2BAD4B}">
      <dgm:prSet/>
      <dgm:spPr/>
      <dgm:t>
        <a:bodyPr/>
        <a:lstStyle/>
        <a:p>
          <a:endParaRPr lang="en-US"/>
        </a:p>
      </dgm:t>
    </dgm:pt>
    <dgm:pt modelId="{29EF7169-525A-4A9E-B525-10A0242424E7}" type="sibTrans" cxnId="{22B89A6D-96F8-49E6-A333-6B0F4B2BAD4B}">
      <dgm:prSet/>
      <dgm:spPr/>
      <dgm:t>
        <a:bodyPr/>
        <a:lstStyle/>
        <a:p>
          <a:endParaRPr lang="en-US"/>
        </a:p>
      </dgm:t>
    </dgm:pt>
    <dgm:pt modelId="{B7779E5C-163A-44BE-BB10-483D80EDEC99}" type="pres">
      <dgm:prSet presAssocID="{70E80FDB-A8C9-49DE-8193-20EC4D7BED8D}" presName="Name0" presStyleCnt="0">
        <dgm:presLayoutVars>
          <dgm:dir/>
          <dgm:resizeHandles val="exact"/>
        </dgm:presLayoutVars>
      </dgm:prSet>
      <dgm:spPr/>
    </dgm:pt>
    <dgm:pt modelId="{B68EF7BB-91A5-418B-99D1-6B42373A55FE}" type="pres">
      <dgm:prSet presAssocID="{851DCA2A-1A02-4125-A9E8-13C69468EA77}" presName="node" presStyleLbl="node1" presStyleIdx="0" presStyleCnt="3" custLinFactNeighborX="-876" custLinFactNeighborY="-45410">
        <dgm:presLayoutVars>
          <dgm:bulletEnabled val="1"/>
        </dgm:presLayoutVars>
      </dgm:prSet>
      <dgm:spPr/>
    </dgm:pt>
    <dgm:pt modelId="{18ABF146-317F-4049-B390-A7B74873D453}" type="pres">
      <dgm:prSet presAssocID="{496F767C-2FB6-45EA-BFB7-4B2AE595B143}" presName="sibTrans" presStyleLbl="sibTrans2D1" presStyleIdx="0" presStyleCnt="2"/>
      <dgm:spPr/>
    </dgm:pt>
    <dgm:pt modelId="{E5CCC1A0-0AB2-454D-8190-151F17613106}" type="pres">
      <dgm:prSet presAssocID="{496F767C-2FB6-45EA-BFB7-4B2AE595B143}" presName="connectorText" presStyleLbl="sibTrans2D1" presStyleIdx="0" presStyleCnt="2"/>
      <dgm:spPr/>
    </dgm:pt>
    <dgm:pt modelId="{FD42E7B9-E4DC-45C4-948A-FF551A8E1E55}" type="pres">
      <dgm:prSet presAssocID="{16889FFE-BF37-43C1-8B74-F4BA9857FC88}" presName="node" presStyleLbl="node1" presStyleIdx="1" presStyleCnt="3" custLinFactNeighborX="-24" custLinFactNeighborY="-45410">
        <dgm:presLayoutVars>
          <dgm:bulletEnabled val="1"/>
        </dgm:presLayoutVars>
      </dgm:prSet>
      <dgm:spPr/>
    </dgm:pt>
    <dgm:pt modelId="{1B97404A-539B-4E9C-9487-1B23E4E6B26A}" type="pres">
      <dgm:prSet presAssocID="{7A1D0099-FE36-45C0-8320-F72190F6D042}" presName="sibTrans" presStyleLbl="sibTrans2D1" presStyleIdx="1" presStyleCnt="2"/>
      <dgm:spPr/>
    </dgm:pt>
    <dgm:pt modelId="{B0365FAF-CB66-4720-8F6E-19DDD2DAA4E1}" type="pres">
      <dgm:prSet presAssocID="{7A1D0099-FE36-45C0-8320-F72190F6D042}" presName="connectorText" presStyleLbl="sibTrans2D1" presStyleIdx="1" presStyleCnt="2"/>
      <dgm:spPr/>
    </dgm:pt>
    <dgm:pt modelId="{BEDB53E9-F1B7-4038-955D-468419E46A91}" type="pres">
      <dgm:prSet presAssocID="{03336A10-EB23-49C4-8BAC-5F8E7C6B7DD0}" presName="node" presStyleLbl="node1" presStyleIdx="2" presStyleCnt="3" custLinFactNeighborX="10342" custLinFactNeighborY="-45410">
        <dgm:presLayoutVars>
          <dgm:bulletEnabled val="1"/>
        </dgm:presLayoutVars>
      </dgm:prSet>
      <dgm:spPr/>
    </dgm:pt>
  </dgm:ptLst>
  <dgm:cxnLst>
    <dgm:cxn modelId="{14507528-C9FD-4B57-B876-87C556A021FF}" type="presOf" srcId="{16889FFE-BF37-43C1-8B74-F4BA9857FC88}" destId="{FD42E7B9-E4DC-45C4-948A-FF551A8E1E55}" srcOrd="0" destOrd="0" presId="urn:microsoft.com/office/officeart/2005/8/layout/process1"/>
    <dgm:cxn modelId="{B9F29D69-CC25-4C13-B255-7C32FDEBC1E2}" type="presOf" srcId="{7A1D0099-FE36-45C0-8320-F72190F6D042}" destId="{1B97404A-539B-4E9C-9487-1B23E4E6B26A}" srcOrd="0" destOrd="0" presId="urn:microsoft.com/office/officeart/2005/8/layout/process1"/>
    <dgm:cxn modelId="{22B89A6D-96F8-49E6-A333-6B0F4B2BAD4B}" srcId="{16889FFE-BF37-43C1-8B74-F4BA9857FC88}" destId="{DE9B72B1-9C8F-4C5A-9C8C-4A96EB4EE649}" srcOrd="0" destOrd="0" parTransId="{87A337C1-6AAA-4337-AC53-5202259C7CA1}" sibTransId="{29EF7169-525A-4A9E-B525-10A0242424E7}"/>
    <dgm:cxn modelId="{2191194F-AFA6-459E-887C-0291CEC20708}" type="presOf" srcId="{DE9B72B1-9C8F-4C5A-9C8C-4A96EB4EE649}" destId="{FD42E7B9-E4DC-45C4-948A-FF551A8E1E55}" srcOrd="0" destOrd="1" presId="urn:microsoft.com/office/officeart/2005/8/layout/process1"/>
    <dgm:cxn modelId="{C5C8BE93-F509-4241-ABEE-B68F5CBEB353}" type="presOf" srcId="{496F767C-2FB6-45EA-BFB7-4B2AE595B143}" destId="{18ABF146-317F-4049-B390-A7B74873D453}" srcOrd="0" destOrd="0" presId="urn:microsoft.com/office/officeart/2005/8/layout/process1"/>
    <dgm:cxn modelId="{4DD0849A-260C-486A-87C8-029A8AD6CF45}" type="presOf" srcId="{70E80FDB-A8C9-49DE-8193-20EC4D7BED8D}" destId="{B7779E5C-163A-44BE-BB10-483D80EDEC99}" srcOrd="0" destOrd="0" presId="urn:microsoft.com/office/officeart/2005/8/layout/process1"/>
    <dgm:cxn modelId="{5AA3B09E-6B96-4E57-904D-986F1087D90E}" srcId="{70E80FDB-A8C9-49DE-8193-20EC4D7BED8D}" destId="{16889FFE-BF37-43C1-8B74-F4BA9857FC88}" srcOrd="1" destOrd="0" parTransId="{6614F95B-4FF1-42F3-A059-760F6411580D}" sibTransId="{7A1D0099-FE36-45C0-8320-F72190F6D042}"/>
    <dgm:cxn modelId="{1CF4BBBA-6CEB-43AB-89C4-EF86C7E30480}" srcId="{70E80FDB-A8C9-49DE-8193-20EC4D7BED8D}" destId="{03336A10-EB23-49C4-8BAC-5F8E7C6B7DD0}" srcOrd="2" destOrd="0" parTransId="{A00FC468-8E77-48A3-AEBC-F76418DA65BB}" sibTransId="{2491B310-D86B-4765-9B0D-3BBBB5C66DE3}"/>
    <dgm:cxn modelId="{1BA05ACC-4146-4FD8-88A2-45F1A16E3C90}" type="presOf" srcId="{496F767C-2FB6-45EA-BFB7-4B2AE595B143}" destId="{E5CCC1A0-0AB2-454D-8190-151F17613106}" srcOrd="1" destOrd="0" presId="urn:microsoft.com/office/officeart/2005/8/layout/process1"/>
    <dgm:cxn modelId="{0E65EED0-AC47-47E6-BAE9-870C992DA83F}" type="presOf" srcId="{7A1D0099-FE36-45C0-8320-F72190F6D042}" destId="{B0365FAF-CB66-4720-8F6E-19DDD2DAA4E1}" srcOrd="1" destOrd="0" presId="urn:microsoft.com/office/officeart/2005/8/layout/process1"/>
    <dgm:cxn modelId="{EC2677DE-3301-4762-B7A2-090C720AFEAB}" srcId="{70E80FDB-A8C9-49DE-8193-20EC4D7BED8D}" destId="{851DCA2A-1A02-4125-A9E8-13C69468EA77}" srcOrd="0" destOrd="0" parTransId="{DD663EC2-626D-4735-8EBB-C385C011EB3D}" sibTransId="{496F767C-2FB6-45EA-BFB7-4B2AE595B143}"/>
    <dgm:cxn modelId="{8C27C2EA-D29C-4841-836A-7421475460EE}" type="presOf" srcId="{03336A10-EB23-49C4-8BAC-5F8E7C6B7DD0}" destId="{BEDB53E9-F1B7-4038-955D-468419E46A91}" srcOrd="0" destOrd="0" presId="urn:microsoft.com/office/officeart/2005/8/layout/process1"/>
    <dgm:cxn modelId="{0F0C22F8-F124-4B48-A7DD-73BFD1AF8920}" type="presOf" srcId="{851DCA2A-1A02-4125-A9E8-13C69468EA77}" destId="{B68EF7BB-91A5-418B-99D1-6B42373A55FE}" srcOrd="0" destOrd="0" presId="urn:microsoft.com/office/officeart/2005/8/layout/process1"/>
    <dgm:cxn modelId="{C302B478-290F-41D6-9E02-3B87344FC79B}" type="presParOf" srcId="{B7779E5C-163A-44BE-BB10-483D80EDEC99}" destId="{B68EF7BB-91A5-418B-99D1-6B42373A55FE}" srcOrd="0" destOrd="0" presId="urn:microsoft.com/office/officeart/2005/8/layout/process1"/>
    <dgm:cxn modelId="{2C1BE6DA-FD90-4A25-8AF2-EC076A96A1C0}" type="presParOf" srcId="{B7779E5C-163A-44BE-BB10-483D80EDEC99}" destId="{18ABF146-317F-4049-B390-A7B74873D453}" srcOrd="1" destOrd="0" presId="urn:microsoft.com/office/officeart/2005/8/layout/process1"/>
    <dgm:cxn modelId="{5F9837DE-9E82-4878-AA8B-D84366361C21}" type="presParOf" srcId="{18ABF146-317F-4049-B390-A7B74873D453}" destId="{E5CCC1A0-0AB2-454D-8190-151F17613106}" srcOrd="0" destOrd="0" presId="urn:microsoft.com/office/officeart/2005/8/layout/process1"/>
    <dgm:cxn modelId="{AEF67F3F-7C89-451A-9005-0F9E65C1F89B}" type="presParOf" srcId="{B7779E5C-163A-44BE-BB10-483D80EDEC99}" destId="{FD42E7B9-E4DC-45C4-948A-FF551A8E1E55}" srcOrd="2" destOrd="0" presId="urn:microsoft.com/office/officeart/2005/8/layout/process1"/>
    <dgm:cxn modelId="{D713DAAF-F359-48D4-AA92-4C58782DB9E0}" type="presParOf" srcId="{B7779E5C-163A-44BE-BB10-483D80EDEC99}" destId="{1B97404A-539B-4E9C-9487-1B23E4E6B26A}" srcOrd="3" destOrd="0" presId="urn:microsoft.com/office/officeart/2005/8/layout/process1"/>
    <dgm:cxn modelId="{CED8E836-CC28-48F7-A1A8-8802A948E93D}" type="presParOf" srcId="{1B97404A-539B-4E9C-9487-1B23E4E6B26A}" destId="{B0365FAF-CB66-4720-8F6E-19DDD2DAA4E1}" srcOrd="0" destOrd="0" presId="urn:microsoft.com/office/officeart/2005/8/layout/process1"/>
    <dgm:cxn modelId="{337FECA8-E2C1-4D04-B5FF-AA74A831F9C3}" type="presParOf" srcId="{B7779E5C-163A-44BE-BB10-483D80EDEC99}" destId="{BEDB53E9-F1B7-4038-955D-468419E46A9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9D9112-A90B-4F9B-890C-194F99072F20}" type="doc">
      <dgm:prSet loTypeId="urn:microsoft.com/office/officeart/2005/8/layout/process1" loCatId="process" qsTypeId="urn:microsoft.com/office/officeart/2005/8/quickstyle/simple1" qsCatId="simple" csTypeId="urn:microsoft.com/office/officeart/2005/8/colors/accent1_2" csCatId="accent1" phldr="1"/>
      <dgm:spPr/>
    </dgm:pt>
    <dgm:pt modelId="{B612867D-92A3-45E2-B325-696122E804EB}" type="pres">
      <dgm:prSet presAssocID="{DD9D9112-A90B-4F9B-890C-194F99072F20}" presName="Name0" presStyleCnt="0">
        <dgm:presLayoutVars>
          <dgm:dir/>
          <dgm:resizeHandles val="exact"/>
        </dgm:presLayoutVars>
      </dgm:prSet>
      <dgm:spPr/>
    </dgm:pt>
  </dgm:ptLst>
  <dgm:cxnLst>
    <dgm:cxn modelId="{362422E0-1181-4DB8-B86F-E7F581DE51FA}" type="presOf" srcId="{DD9D9112-A90B-4F9B-890C-194F99072F20}" destId="{B612867D-92A3-45E2-B325-696122E804EB}"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D9D9112-A90B-4F9B-890C-194F99072F20}" type="doc">
      <dgm:prSet loTypeId="urn:microsoft.com/office/officeart/2005/8/layout/process1" loCatId="process" qsTypeId="urn:microsoft.com/office/officeart/2005/8/quickstyle/simple1" qsCatId="simple" csTypeId="urn:microsoft.com/office/officeart/2005/8/colors/accent1_2" csCatId="accent1" phldr="1"/>
      <dgm:spPr/>
    </dgm:pt>
    <dgm:pt modelId="{B612867D-92A3-45E2-B325-696122E804EB}" type="pres">
      <dgm:prSet presAssocID="{DD9D9112-A90B-4F9B-890C-194F99072F20}" presName="Name0" presStyleCnt="0">
        <dgm:presLayoutVars>
          <dgm:dir/>
          <dgm:resizeHandles val="exact"/>
        </dgm:presLayoutVars>
      </dgm:prSet>
      <dgm:spPr/>
    </dgm:pt>
  </dgm:ptLst>
  <dgm:cxnLst>
    <dgm:cxn modelId="{A2E5FC64-9AE4-42C6-B23A-A55F53EC4359}" type="presOf" srcId="{DD9D9112-A90B-4F9B-890C-194F99072F20}" destId="{B612867D-92A3-45E2-B325-696122E804EB}"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B5273E-F53E-4988-A2D3-0CF591187C3B}"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3C40D4D-EEAB-48AD-AFDF-550329DDC8DC}">
      <dgm:prSet custT="1"/>
      <dgm:spPr/>
      <dgm:t>
        <a:bodyPr/>
        <a:lstStyle/>
        <a:p>
          <a:r>
            <a:rPr lang="en-US" sz="1400" dirty="0"/>
            <a:t>Exchange on experiences with systemic and holistic approaches to implementation of climate action on agriculture, food systems and food security </a:t>
          </a:r>
        </a:p>
      </dgm:t>
    </dgm:pt>
    <dgm:pt modelId="{CF493676-BFEB-41A1-AAE9-1E8C30650A20}" type="parTrans" cxnId="{A7F7C838-57AA-4805-9875-3540ACE04700}">
      <dgm:prSet/>
      <dgm:spPr/>
      <dgm:t>
        <a:bodyPr/>
        <a:lstStyle/>
        <a:p>
          <a:endParaRPr lang="en-US"/>
        </a:p>
      </dgm:t>
    </dgm:pt>
    <dgm:pt modelId="{E19974B7-AAD3-407D-A32C-6EEFC89CA746}" type="sibTrans" cxnId="{A7F7C838-57AA-4805-9875-3540ACE04700}">
      <dgm:prSet/>
      <dgm:spPr/>
      <dgm:t>
        <a:bodyPr/>
        <a:lstStyle/>
        <a:p>
          <a:endParaRPr lang="en-US"/>
        </a:p>
      </dgm:t>
    </dgm:pt>
    <dgm:pt modelId="{DE3D406C-9D8A-456E-99F9-92761071924E}">
      <dgm:prSet/>
      <dgm:spPr/>
      <dgm:t>
        <a:bodyPr/>
        <a:lstStyle/>
        <a:p>
          <a:r>
            <a:rPr lang="en-US" dirty="0"/>
            <a:t>Be informed about the scope of the work and activities of the invited constituted bodies, financing entities and other organizations </a:t>
          </a:r>
        </a:p>
      </dgm:t>
    </dgm:pt>
    <dgm:pt modelId="{5BD222BE-C1F8-439A-805B-2C984F8B628B}" type="parTrans" cxnId="{64FFCB20-4E63-4E6A-97BE-C1AFB5B8CA89}">
      <dgm:prSet/>
      <dgm:spPr/>
      <dgm:t>
        <a:bodyPr/>
        <a:lstStyle/>
        <a:p>
          <a:endParaRPr lang="en-US"/>
        </a:p>
      </dgm:t>
    </dgm:pt>
    <dgm:pt modelId="{3CA2DE92-B07F-4ACF-B891-EA9BD3161EF4}" type="sibTrans" cxnId="{64FFCB20-4E63-4E6A-97BE-C1AFB5B8CA89}">
      <dgm:prSet/>
      <dgm:spPr/>
      <dgm:t>
        <a:bodyPr/>
        <a:lstStyle/>
        <a:p>
          <a:endParaRPr lang="en-US"/>
        </a:p>
      </dgm:t>
    </dgm:pt>
    <dgm:pt modelId="{A1E1C543-0D16-485C-9F6A-CAECA7240B81}">
      <dgm:prSet/>
      <dgm:spPr/>
      <dgm:t>
        <a:bodyPr/>
        <a:lstStyle/>
        <a:p>
          <a:r>
            <a:rPr lang="en-US" dirty="0"/>
            <a:t>Engage in discussion and exchange ideas, experiences and lessons learned.</a:t>
          </a:r>
        </a:p>
      </dgm:t>
    </dgm:pt>
    <dgm:pt modelId="{B2A39664-6118-4025-8632-CB3878021F08}" type="parTrans" cxnId="{F3F5784D-3553-46C9-862A-D823DF91464D}">
      <dgm:prSet/>
      <dgm:spPr/>
      <dgm:t>
        <a:bodyPr/>
        <a:lstStyle/>
        <a:p>
          <a:endParaRPr lang="en-US"/>
        </a:p>
      </dgm:t>
    </dgm:pt>
    <dgm:pt modelId="{E8AF7E4C-B550-437C-82AD-A410B437E266}" type="sibTrans" cxnId="{F3F5784D-3553-46C9-862A-D823DF91464D}">
      <dgm:prSet/>
      <dgm:spPr/>
      <dgm:t>
        <a:bodyPr/>
        <a:lstStyle/>
        <a:p>
          <a:endParaRPr lang="en-US"/>
        </a:p>
      </dgm:t>
    </dgm:pt>
    <dgm:pt modelId="{EE16357A-3D8C-4479-B33C-617A2E14E59D}">
      <dgm:prSet/>
      <dgm:spPr/>
      <dgm:t>
        <a:bodyPr/>
        <a:lstStyle/>
        <a:p>
          <a:r>
            <a:rPr lang="en-US"/>
            <a:t>Coordinate in relation to the joint work.</a:t>
          </a:r>
        </a:p>
      </dgm:t>
    </dgm:pt>
    <dgm:pt modelId="{3644AB01-FC9B-4BA2-B951-80B123DE5262}" type="parTrans" cxnId="{49E96A83-78D4-4F3B-8514-2F50A8739BDA}">
      <dgm:prSet/>
      <dgm:spPr/>
      <dgm:t>
        <a:bodyPr/>
        <a:lstStyle/>
        <a:p>
          <a:endParaRPr lang="en-US"/>
        </a:p>
      </dgm:t>
    </dgm:pt>
    <dgm:pt modelId="{9D18C9E9-A1F1-40F9-94B8-2283D5A5DE3E}" type="sibTrans" cxnId="{49E96A83-78D4-4F3B-8514-2F50A8739BDA}">
      <dgm:prSet/>
      <dgm:spPr/>
      <dgm:t>
        <a:bodyPr/>
        <a:lstStyle/>
        <a:p>
          <a:endParaRPr lang="en-US"/>
        </a:p>
      </dgm:t>
    </dgm:pt>
    <dgm:pt modelId="{AED9D8EA-901E-4CA6-B012-5B7225060DF0}" type="pres">
      <dgm:prSet presAssocID="{4BB5273E-F53E-4988-A2D3-0CF591187C3B}" presName="root" presStyleCnt="0">
        <dgm:presLayoutVars>
          <dgm:dir/>
          <dgm:resizeHandles val="exact"/>
        </dgm:presLayoutVars>
      </dgm:prSet>
      <dgm:spPr/>
    </dgm:pt>
    <dgm:pt modelId="{76DCBFB1-FBA2-406F-92F1-BF85911F47B7}" type="pres">
      <dgm:prSet presAssocID="{33C40D4D-EEAB-48AD-AFDF-550329DDC8DC}" presName="compNode" presStyleCnt="0"/>
      <dgm:spPr/>
    </dgm:pt>
    <dgm:pt modelId="{798220AC-5CBF-4589-8AC1-B1BAC432EB17}" type="pres">
      <dgm:prSet presAssocID="{33C40D4D-EEAB-48AD-AFDF-550329DDC8D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arm scene"/>
        </a:ext>
      </dgm:extLst>
    </dgm:pt>
    <dgm:pt modelId="{A957E31D-7A22-48C8-9C4A-BE15C7471FD9}" type="pres">
      <dgm:prSet presAssocID="{33C40D4D-EEAB-48AD-AFDF-550329DDC8DC}" presName="spaceRect" presStyleCnt="0"/>
      <dgm:spPr/>
    </dgm:pt>
    <dgm:pt modelId="{E6A83B7A-2800-46B7-8B9B-6A43E51D521B}" type="pres">
      <dgm:prSet presAssocID="{33C40D4D-EEAB-48AD-AFDF-550329DDC8DC}" presName="textRect" presStyleLbl="revTx" presStyleIdx="0" presStyleCnt="4">
        <dgm:presLayoutVars>
          <dgm:chMax val="1"/>
          <dgm:chPref val="1"/>
        </dgm:presLayoutVars>
      </dgm:prSet>
      <dgm:spPr/>
    </dgm:pt>
    <dgm:pt modelId="{945105C5-6079-4AD7-A976-6C00E7326AA1}" type="pres">
      <dgm:prSet presAssocID="{E19974B7-AAD3-407D-A32C-6EEFC89CA746}" presName="sibTrans" presStyleCnt="0"/>
      <dgm:spPr/>
    </dgm:pt>
    <dgm:pt modelId="{3BB52249-EA52-4D5D-8260-A08713EA84E3}" type="pres">
      <dgm:prSet presAssocID="{DE3D406C-9D8A-456E-99F9-92761071924E}" presName="compNode" presStyleCnt="0"/>
      <dgm:spPr/>
    </dgm:pt>
    <dgm:pt modelId="{08A5EF1C-FA5E-49D2-9CBA-E5EE541C496A}" type="pres">
      <dgm:prSet presAssocID="{DE3D406C-9D8A-456E-99F9-92761071924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nk"/>
        </a:ext>
      </dgm:extLst>
    </dgm:pt>
    <dgm:pt modelId="{49FA32DA-6A05-4332-A181-4FAF8804A0F9}" type="pres">
      <dgm:prSet presAssocID="{DE3D406C-9D8A-456E-99F9-92761071924E}" presName="spaceRect" presStyleCnt="0"/>
      <dgm:spPr/>
    </dgm:pt>
    <dgm:pt modelId="{A41B7542-12EB-4790-AEDF-FBA26D80B0CC}" type="pres">
      <dgm:prSet presAssocID="{DE3D406C-9D8A-456E-99F9-92761071924E}" presName="textRect" presStyleLbl="revTx" presStyleIdx="1" presStyleCnt="4">
        <dgm:presLayoutVars>
          <dgm:chMax val="1"/>
          <dgm:chPref val="1"/>
        </dgm:presLayoutVars>
      </dgm:prSet>
      <dgm:spPr/>
    </dgm:pt>
    <dgm:pt modelId="{50ECFC65-58EF-498E-BBD2-1F4D152C0B78}" type="pres">
      <dgm:prSet presAssocID="{3CA2DE92-B07F-4ACF-B891-EA9BD3161EF4}" presName="sibTrans" presStyleCnt="0"/>
      <dgm:spPr/>
    </dgm:pt>
    <dgm:pt modelId="{A2C98FA3-F530-4DDF-9B8A-A3149153E7F0}" type="pres">
      <dgm:prSet presAssocID="{A1E1C543-0D16-485C-9F6A-CAECA7240B81}" presName="compNode" presStyleCnt="0"/>
      <dgm:spPr/>
    </dgm:pt>
    <dgm:pt modelId="{CC205CF0-FDF9-45E6-9590-4F3EAD8863B2}" type="pres">
      <dgm:prSet presAssocID="{A1E1C543-0D16-485C-9F6A-CAECA7240B8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roup Brainstorm"/>
        </a:ext>
      </dgm:extLst>
    </dgm:pt>
    <dgm:pt modelId="{80807661-59C9-4C2D-9AC3-9A0805AC508B}" type="pres">
      <dgm:prSet presAssocID="{A1E1C543-0D16-485C-9F6A-CAECA7240B81}" presName="spaceRect" presStyleCnt="0"/>
      <dgm:spPr/>
    </dgm:pt>
    <dgm:pt modelId="{BDE773C7-9A75-4071-9263-132E24877A5E}" type="pres">
      <dgm:prSet presAssocID="{A1E1C543-0D16-485C-9F6A-CAECA7240B81}" presName="textRect" presStyleLbl="revTx" presStyleIdx="2" presStyleCnt="4">
        <dgm:presLayoutVars>
          <dgm:chMax val="1"/>
          <dgm:chPref val="1"/>
        </dgm:presLayoutVars>
      </dgm:prSet>
      <dgm:spPr/>
    </dgm:pt>
    <dgm:pt modelId="{638E4676-752E-4150-AF3D-5281087BEBFA}" type="pres">
      <dgm:prSet presAssocID="{E8AF7E4C-B550-437C-82AD-A410B437E266}" presName="sibTrans" presStyleCnt="0"/>
      <dgm:spPr/>
    </dgm:pt>
    <dgm:pt modelId="{38B12D21-FC95-4971-934C-102B4D90D893}" type="pres">
      <dgm:prSet presAssocID="{EE16357A-3D8C-4479-B33C-617A2E14E59D}" presName="compNode" presStyleCnt="0"/>
      <dgm:spPr/>
    </dgm:pt>
    <dgm:pt modelId="{C473B7FF-8242-43DD-A10E-7E9442873FBC}" type="pres">
      <dgm:prSet presAssocID="{EE16357A-3D8C-4479-B33C-617A2E14E59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ircles with Lines"/>
        </a:ext>
      </dgm:extLst>
    </dgm:pt>
    <dgm:pt modelId="{AC7DF231-920A-4F3C-B43A-EB7673746A35}" type="pres">
      <dgm:prSet presAssocID="{EE16357A-3D8C-4479-B33C-617A2E14E59D}" presName="spaceRect" presStyleCnt="0"/>
      <dgm:spPr/>
    </dgm:pt>
    <dgm:pt modelId="{E9C74F6A-B489-4298-8907-1268D988617C}" type="pres">
      <dgm:prSet presAssocID="{EE16357A-3D8C-4479-B33C-617A2E14E59D}" presName="textRect" presStyleLbl="revTx" presStyleIdx="3" presStyleCnt="4">
        <dgm:presLayoutVars>
          <dgm:chMax val="1"/>
          <dgm:chPref val="1"/>
        </dgm:presLayoutVars>
      </dgm:prSet>
      <dgm:spPr/>
    </dgm:pt>
  </dgm:ptLst>
  <dgm:cxnLst>
    <dgm:cxn modelId="{58F59617-393A-40EC-80D5-782B04D7AEB9}" type="presOf" srcId="{4BB5273E-F53E-4988-A2D3-0CF591187C3B}" destId="{AED9D8EA-901E-4CA6-B012-5B7225060DF0}" srcOrd="0" destOrd="0" presId="urn:microsoft.com/office/officeart/2018/2/layout/IconLabelList"/>
    <dgm:cxn modelId="{64FFCB20-4E63-4E6A-97BE-C1AFB5B8CA89}" srcId="{4BB5273E-F53E-4988-A2D3-0CF591187C3B}" destId="{DE3D406C-9D8A-456E-99F9-92761071924E}" srcOrd="1" destOrd="0" parTransId="{5BD222BE-C1F8-439A-805B-2C984F8B628B}" sibTransId="{3CA2DE92-B07F-4ACF-B891-EA9BD3161EF4}"/>
    <dgm:cxn modelId="{A7F7C838-57AA-4805-9875-3540ACE04700}" srcId="{4BB5273E-F53E-4988-A2D3-0CF591187C3B}" destId="{33C40D4D-EEAB-48AD-AFDF-550329DDC8DC}" srcOrd="0" destOrd="0" parTransId="{CF493676-BFEB-41A1-AAE9-1E8C30650A20}" sibTransId="{E19974B7-AAD3-407D-A32C-6EEFC89CA746}"/>
    <dgm:cxn modelId="{720F5363-7D42-49F4-B321-1AAFEE29AB47}" type="presOf" srcId="{EE16357A-3D8C-4479-B33C-617A2E14E59D}" destId="{E9C74F6A-B489-4298-8907-1268D988617C}" srcOrd="0" destOrd="0" presId="urn:microsoft.com/office/officeart/2018/2/layout/IconLabelList"/>
    <dgm:cxn modelId="{F3F5784D-3553-46C9-862A-D823DF91464D}" srcId="{4BB5273E-F53E-4988-A2D3-0CF591187C3B}" destId="{A1E1C543-0D16-485C-9F6A-CAECA7240B81}" srcOrd="2" destOrd="0" parTransId="{B2A39664-6118-4025-8632-CB3878021F08}" sibTransId="{E8AF7E4C-B550-437C-82AD-A410B437E266}"/>
    <dgm:cxn modelId="{49E96A83-78D4-4F3B-8514-2F50A8739BDA}" srcId="{4BB5273E-F53E-4988-A2D3-0CF591187C3B}" destId="{EE16357A-3D8C-4479-B33C-617A2E14E59D}" srcOrd="3" destOrd="0" parTransId="{3644AB01-FC9B-4BA2-B951-80B123DE5262}" sibTransId="{9D18C9E9-A1F1-40F9-94B8-2283D5A5DE3E}"/>
    <dgm:cxn modelId="{A80A87A8-FCD8-4ED6-9FB2-DE887B72AFE0}" type="presOf" srcId="{DE3D406C-9D8A-456E-99F9-92761071924E}" destId="{A41B7542-12EB-4790-AEDF-FBA26D80B0CC}" srcOrd="0" destOrd="0" presId="urn:microsoft.com/office/officeart/2018/2/layout/IconLabelList"/>
    <dgm:cxn modelId="{A4BAA1D0-1977-45CB-9E58-E50F600EB029}" type="presOf" srcId="{33C40D4D-EEAB-48AD-AFDF-550329DDC8DC}" destId="{E6A83B7A-2800-46B7-8B9B-6A43E51D521B}" srcOrd="0" destOrd="0" presId="urn:microsoft.com/office/officeart/2018/2/layout/IconLabelList"/>
    <dgm:cxn modelId="{CC41F6D1-5941-446C-BFDA-83299C5267D3}" type="presOf" srcId="{A1E1C543-0D16-485C-9F6A-CAECA7240B81}" destId="{BDE773C7-9A75-4071-9263-132E24877A5E}" srcOrd="0" destOrd="0" presId="urn:microsoft.com/office/officeart/2018/2/layout/IconLabelList"/>
    <dgm:cxn modelId="{12ED1B55-5E3D-42E8-AF32-A76B4C27E25D}" type="presParOf" srcId="{AED9D8EA-901E-4CA6-B012-5B7225060DF0}" destId="{76DCBFB1-FBA2-406F-92F1-BF85911F47B7}" srcOrd="0" destOrd="0" presId="urn:microsoft.com/office/officeart/2018/2/layout/IconLabelList"/>
    <dgm:cxn modelId="{D10107C0-DCFF-4A1F-98AE-8E10D9DB366A}" type="presParOf" srcId="{76DCBFB1-FBA2-406F-92F1-BF85911F47B7}" destId="{798220AC-5CBF-4589-8AC1-B1BAC432EB17}" srcOrd="0" destOrd="0" presId="urn:microsoft.com/office/officeart/2018/2/layout/IconLabelList"/>
    <dgm:cxn modelId="{041DFDF7-C5FF-441D-A986-630B613A5FCC}" type="presParOf" srcId="{76DCBFB1-FBA2-406F-92F1-BF85911F47B7}" destId="{A957E31D-7A22-48C8-9C4A-BE15C7471FD9}" srcOrd="1" destOrd="0" presId="urn:microsoft.com/office/officeart/2018/2/layout/IconLabelList"/>
    <dgm:cxn modelId="{FD80D871-AA89-40BA-A949-FB3548CAA3D6}" type="presParOf" srcId="{76DCBFB1-FBA2-406F-92F1-BF85911F47B7}" destId="{E6A83B7A-2800-46B7-8B9B-6A43E51D521B}" srcOrd="2" destOrd="0" presId="urn:microsoft.com/office/officeart/2018/2/layout/IconLabelList"/>
    <dgm:cxn modelId="{4013ED39-6F1B-4F24-8337-11FA5B483D77}" type="presParOf" srcId="{AED9D8EA-901E-4CA6-B012-5B7225060DF0}" destId="{945105C5-6079-4AD7-A976-6C00E7326AA1}" srcOrd="1" destOrd="0" presId="urn:microsoft.com/office/officeart/2018/2/layout/IconLabelList"/>
    <dgm:cxn modelId="{22208449-3C03-4312-AB8A-A0626CAA09EE}" type="presParOf" srcId="{AED9D8EA-901E-4CA6-B012-5B7225060DF0}" destId="{3BB52249-EA52-4D5D-8260-A08713EA84E3}" srcOrd="2" destOrd="0" presId="urn:microsoft.com/office/officeart/2018/2/layout/IconLabelList"/>
    <dgm:cxn modelId="{2D8E183E-CD98-4EDE-846D-D9FC75AB3405}" type="presParOf" srcId="{3BB52249-EA52-4D5D-8260-A08713EA84E3}" destId="{08A5EF1C-FA5E-49D2-9CBA-E5EE541C496A}" srcOrd="0" destOrd="0" presId="urn:microsoft.com/office/officeart/2018/2/layout/IconLabelList"/>
    <dgm:cxn modelId="{B5F575B1-B3D6-4D7C-8658-F824B22A0043}" type="presParOf" srcId="{3BB52249-EA52-4D5D-8260-A08713EA84E3}" destId="{49FA32DA-6A05-4332-A181-4FAF8804A0F9}" srcOrd="1" destOrd="0" presId="urn:microsoft.com/office/officeart/2018/2/layout/IconLabelList"/>
    <dgm:cxn modelId="{8697CB64-203C-4986-BD0C-0307C0876057}" type="presParOf" srcId="{3BB52249-EA52-4D5D-8260-A08713EA84E3}" destId="{A41B7542-12EB-4790-AEDF-FBA26D80B0CC}" srcOrd="2" destOrd="0" presId="urn:microsoft.com/office/officeart/2018/2/layout/IconLabelList"/>
    <dgm:cxn modelId="{702248DF-57B1-4789-AB5E-D4B831120AF2}" type="presParOf" srcId="{AED9D8EA-901E-4CA6-B012-5B7225060DF0}" destId="{50ECFC65-58EF-498E-BBD2-1F4D152C0B78}" srcOrd="3" destOrd="0" presId="urn:microsoft.com/office/officeart/2018/2/layout/IconLabelList"/>
    <dgm:cxn modelId="{55D9CD4B-1B0A-4206-A8C1-5A4E29B32818}" type="presParOf" srcId="{AED9D8EA-901E-4CA6-B012-5B7225060DF0}" destId="{A2C98FA3-F530-4DDF-9B8A-A3149153E7F0}" srcOrd="4" destOrd="0" presId="urn:microsoft.com/office/officeart/2018/2/layout/IconLabelList"/>
    <dgm:cxn modelId="{08404EA5-55D1-4689-AF3F-DD046F96004F}" type="presParOf" srcId="{A2C98FA3-F530-4DDF-9B8A-A3149153E7F0}" destId="{CC205CF0-FDF9-45E6-9590-4F3EAD8863B2}" srcOrd="0" destOrd="0" presId="urn:microsoft.com/office/officeart/2018/2/layout/IconLabelList"/>
    <dgm:cxn modelId="{1E590630-3A93-4FEC-B54A-65554C644DCE}" type="presParOf" srcId="{A2C98FA3-F530-4DDF-9B8A-A3149153E7F0}" destId="{80807661-59C9-4C2D-9AC3-9A0805AC508B}" srcOrd="1" destOrd="0" presId="urn:microsoft.com/office/officeart/2018/2/layout/IconLabelList"/>
    <dgm:cxn modelId="{0E4DAB3E-B2A2-4866-A9C0-92DC6D8293DB}" type="presParOf" srcId="{A2C98FA3-F530-4DDF-9B8A-A3149153E7F0}" destId="{BDE773C7-9A75-4071-9263-132E24877A5E}" srcOrd="2" destOrd="0" presId="urn:microsoft.com/office/officeart/2018/2/layout/IconLabelList"/>
    <dgm:cxn modelId="{023C23BB-44C1-42E7-B0AF-5FBEFB462AB3}" type="presParOf" srcId="{AED9D8EA-901E-4CA6-B012-5B7225060DF0}" destId="{638E4676-752E-4150-AF3D-5281087BEBFA}" srcOrd="5" destOrd="0" presId="urn:microsoft.com/office/officeart/2018/2/layout/IconLabelList"/>
    <dgm:cxn modelId="{98ED5684-B03F-45EF-959D-2D9E6246CCAB}" type="presParOf" srcId="{AED9D8EA-901E-4CA6-B012-5B7225060DF0}" destId="{38B12D21-FC95-4971-934C-102B4D90D893}" srcOrd="6" destOrd="0" presId="urn:microsoft.com/office/officeart/2018/2/layout/IconLabelList"/>
    <dgm:cxn modelId="{D9645E17-FFD3-4F27-A03F-2F7514C9575F}" type="presParOf" srcId="{38B12D21-FC95-4971-934C-102B4D90D893}" destId="{C473B7FF-8242-43DD-A10E-7E9442873FBC}" srcOrd="0" destOrd="0" presId="urn:microsoft.com/office/officeart/2018/2/layout/IconLabelList"/>
    <dgm:cxn modelId="{854F5C0B-A3E8-478A-A794-F04D5D718535}" type="presParOf" srcId="{38B12D21-FC95-4971-934C-102B4D90D893}" destId="{AC7DF231-920A-4F3C-B43A-EB7673746A35}" srcOrd="1" destOrd="0" presId="urn:microsoft.com/office/officeart/2018/2/layout/IconLabelList"/>
    <dgm:cxn modelId="{E1B661F3-E28A-409C-AC8F-33007B90F90C}" type="presParOf" srcId="{38B12D21-FC95-4971-934C-102B4D90D893}" destId="{E9C74F6A-B489-4298-8907-1268D988617C}"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8EF7BB-91A5-418B-99D1-6B42373A55FE}">
      <dsp:nvSpPr>
        <dsp:cNvPr id="0" name=""/>
        <dsp:cNvSpPr/>
      </dsp:nvSpPr>
      <dsp:spPr>
        <a:xfrm>
          <a:off x="0" y="0"/>
          <a:ext cx="2177527" cy="26538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b="1" kern="1200" dirty="0">
              <a:latin typeface="Helvetica" panose="020B0604020202020204" pitchFamily="34" charset="0"/>
              <a:cs typeface="Helvetica" panose="020B0604020202020204" pitchFamily="34" charset="0"/>
            </a:rPr>
            <a:t>2017</a:t>
          </a:r>
          <a:br>
            <a:rPr lang="it-IT" sz="1800" b="1" kern="1200" dirty="0">
              <a:latin typeface="Helvetica" panose="020B0604020202020204" pitchFamily="34" charset="0"/>
              <a:cs typeface="Helvetica" panose="020B0604020202020204" pitchFamily="34" charset="0"/>
            </a:rPr>
          </a:br>
          <a:r>
            <a:rPr lang="it-IT" sz="1800" kern="1200" dirty="0">
              <a:latin typeface="Helvetica" panose="020B0604020202020204" pitchFamily="34" charset="0"/>
              <a:cs typeface="Helvetica" panose="020B0604020202020204" pitchFamily="34" charset="0"/>
            </a:rPr>
            <a:t> Decision 4/CP.23</a:t>
          </a:r>
        </a:p>
        <a:p>
          <a:pPr marL="0" lvl="0" indent="0" algn="ctr" defTabSz="800100">
            <a:lnSpc>
              <a:spcPct val="90000"/>
            </a:lnSpc>
            <a:spcBef>
              <a:spcPct val="0"/>
            </a:spcBef>
            <a:spcAft>
              <a:spcPct val="35000"/>
            </a:spcAft>
            <a:buNone/>
          </a:pPr>
          <a:r>
            <a:rPr lang="it-IT" sz="1800" kern="1200" dirty="0">
              <a:latin typeface="Helvetica" panose="020B0604020202020204" pitchFamily="34" charset="0"/>
              <a:cs typeface="Helvetica" panose="020B0604020202020204" pitchFamily="34" charset="0"/>
            </a:rPr>
            <a:t> Koronivia begins</a:t>
          </a:r>
          <a:endParaRPr lang="en-US" sz="1800" kern="1200" dirty="0">
            <a:latin typeface="Helvetica" panose="020B0604020202020204" pitchFamily="34" charset="0"/>
            <a:cs typeface="Helvetica" panose="020B0604020202020204" pitchFamily="34" charset="0"/>
          </a:endParaRPr>
        </a:p>
      </dsp:txBody>
      <dsp:txXfrm>
        <a:off x="63778" y="63778"/>
        <a:ext cx="2049971" cy="2526305"/>
      </dsp:txXfrm>
    </dsp:sp>
    <dsp:sp modelId="{18ABF146-317F-4049-B390-A7B74873D453}">
      <dsp:nvSpPr>
        <dsp:cNvPr id="0" name=""/>
        <dsp:cNvSpPr/>
      </dsp:nvSpPr>
      <dsp:spPr>
        <a:xfrm>
          <a:off x="2397049" y="1056917"/>
          <a:ext cx="465386" cy="5400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Helvetica" panose="020B0604020202020204" pitchFamily="34" charset="0"/>
            <a:cs typeface="Helvetica" panose="020B0604020202020204" pitchFamily="34" charset="0"/>
          </a:endParaRPr>
        </a:p>
      </dsp:txBody>
      <dsp:txXfrm>
        <a:off x="2397049" y="1164922"/>
        <a:ext cx="325770" cy="324016"/>
      </dsp:txXfrm>
    </dsp:sp>
    <dsp:sp modelId="{FD42E7B9-E4DC-45C4-948A-FF551A8E1E55}">
      <dsp:nvSpPr>
        <dsp:cNvPr id="0" name=""/>
        <dsp:cNvSpPr/>
      </dsp:nvSpPr>
      <dsp:spPr>
        <a:xfrm>
          <a:off x="3055614" y="0"/>
          <a:ext cx="2177527" cy="26538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ctr" defTabSz="711200">
            <a:lnSpc>
              <a:spcPct val="90000"/>
            </a:lnSpc>
            <a:spcBef>
              <a:spcPct val="0"/>
            </a:spcBef>
            <a:spcAft>
              <a:spcPct val="35000"/>
            </a:spcAft>
            <a:buNone/>
          </a:pPr>
          <a:r>
            <a:rPr lang="en-US" sz="1600" b="1" kern="1200" dirty="0">
              <a:latin typeface="Helvetica" panose="020B0604020202020204" pitchFamily="34" charset="0"/>
              <a:cs typeface="Helvetica" panose="020B0604020202020204" pitchFamily="34" charset="0"/>
            </a:rPr>
            <a:t>2018</a:t>
          </a:r>
        </a:p>
        <a:p>
          <a:pPr marL="0" lvl="0" indent="0" algn="ctr" defTabSz="711200">
            <a:lnSpc>
              <a:spcPct val="90000"/>
            </a:lnSpc>
            <a:spcBef>
              <a:spcPct val="0"/>
            </a:spcBef>
            <a:spcAft>
              <a:spcPct val="35000"/>
            </a:spcAft>
            <a:buNone/>
          </a:pPr>
          <a:r>
            <a:rPr lang="en-US" sz="1600" kern="1200" dirty="0">
              <a:latin typeface="Helvetica" panose="020B0604020202020204" pitchFamily="34" charset="0"/>
              <a:cs typeface="Helvetica" panose="020B0604020202020204" pitchFamily="34" charset="0"/>
            </a:rPr>
            <a:t>Adopted Koronivia roadmap and workshops</a:t>
          </a:r>
        </a:p>
        <a:p>
          <a:pPr marL="114300" lvl="1" indent="-114300" algn="just" defTabSz="622300">
            <a:lnSpc>
              <a:spcPct val="90000"/>
            </a:lnSpc>
            <a:spcBef>
              <a:spcPct val="0"/>
            </a:spcBef>
            <a:spcAft>
              <a:spcPct val="15000"/>
            </a:spcAft>
            <a:buClr>
              <a:prstClr val="black"/>
            </a:buClr>
            <a:buFont typeface="Arial" panose="020B0604020202020204" pitchFamily="34" charset="0"/>
            <a:buNone/>
          </a:pPr>
          <a:r>
            <a:rPr lang="en-IE" sz="1400" kern="1200" dirty="0">
              <a:latin typeface="Helvetica" panose="020B0604020202020204" pitchFamily="34" charset="0"/>
              <a:cs typeface="Helvetica" panose="020B0604020202020204" pitchFamily="34" charset="0"/>
            </a:rPr>
            <a:t>	Agrees on six topics to start the work: </a:t>
          </a:r>
          <a:r>
            <a:rPr lang="en-US" sz="1400" b="1" kern="1200" dirty="0"/>
            <a:t>soil health, nutrient use, manure, livestock systems, socio-economics, food security</a:t>
          </a:r>
          <a:endParaRPr lang="en-US" sz="1400" kern="1200" dirty="0">
            <a:latin typeface="Helvetica" panose="020B0604020202020204" pitchFamily="34" charset="0"/>
            <a:cs typeface="Helvetica" panose="020B0604020202020204" pitchFamily="34" charset="0"/>
          </a:endParaRPr>
        </a:p>
      </dsp:txBody>
      <dsp:txXfrm>
        <a:off x="3119392" y="63778"/>
        <a:ext cx="2049971" cy="2526305"/>
      </dsp:txXfrm>
    </dsp:sp>
    <dsp:sp modelId="{1B97404A-539B-4E9C-9487-1B23E4E6B26A}">
      <dsp:nvSpPr>
        <dsp:cNvPr id="0" name=""/>
        <dsp:cNvSpPr/>
      </dsp:nvSpPr>
      <dsp:spPr>
        <a:xfrm>
          <a:off x="5452768" y="1056917"/>
          <a:ext cx="465607" cy="5400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Helvetica" panose="020B0604020202020204" pitchFamily="34" charset="0"/>
            <a:cs typeface="Helvetica" panose="020B0604020202020204" pitchFamily="34" charset="0"/>
          </a:endParaRPr>
        </a:p>
      </dsp:txBody>
      <dsp:txXfrm>
        <a:off x="5452768" y="1164922"/>
        <a:ext cx="325925" cy="324016"/>
      </dsp:txXfrm>
    </dsp:sp>
    <dsp:sp modelId="{BEDB53E9-F1B7-4038-955D-468419E46A91}">
      <dsp:nvSpPr>
        <dsp:cNvPr id="0" name=""/>
        <dsp:cNvSpPr/>
      </dsp:nvSpPr>
      <dsp:spPr>
        <a:xfrm>
          <a:off x="6111647" y="0"/>
          <a:ext cx="2177527" cy="265386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Helvetica" panose="020B0604020202020204" pitchFamily="34" charset="0"/>
              <a:cs typeface="Helvetica" panose="020B0604020202020204" pitchFamily="34" charset="0"/>
            </a:rPr>
            <a:t>2020–2021 </a:t>
          </a:r>
        </a:p>
        <a:p>
          <a:pPr marL="0" lvl="0" indent="0" algn="ctr" defTabSz="800100">
            <a:lnSpc>
              <a:spcPct val="90000"/>
            </a:lnSpc>
            <a:spcBef>
              <a:spcPct val="0"/>
            </a:spcBef>
            <a:spcAft>
              <a:spcPct val="35000"/>
            </a:spcAft>
            <a:buNone/>
          </a:pPr>
          <a:r>
            <a:rPr lang="en-US" sz="1800" kern="1200" dirty="0">
              <a:latin typeface="Helvetica" panose="020B0604020202020204" pitchFamily="34" charset="0"/>
              <a:cs typeface="Helvetica" panose="020B0604020202020204" pitchFamily="34" charset="0"/>
            </a:rPr>
            <a:t>Thematic workshops</a:t>
          </a:r>
        </a:p>
      </dsp:txBody>
      <dsp:txXfrm>
        <a:off x="6175425" y="63778"/>
        <a:ext cx="2049971" cy="25263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220AC-5CBF-4589-8AC1-B1BAC432EB17}">
      <dsp:nvSpPr>
        <dsp:cNvPr id="0" name=""/>
        <dsp:cNvSpPr/>
      </dsp:nvSpPr>
      <dsp:spPr>
        <a:xfrm>
          <a:off x="1184999" y="910210"/>
          <a:ext cx="1099085" cy="10990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A83B7A-2800-46B7-8B9B-6A43E51D521B}">
      <dsp:nvSpPr>
        <dsp:cNvPr id="0" name=""/>
        <dsp:cNvSpPr/>
      </dsp:nvSpPr>
      <dsp:spPr>
        <a:xfrm>
          <a:off x="513336" y="2378043"/>
          <a:ext cx="2442411"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Exchange on experiences with systemic and holistic approaches to implementation of climate action on agriculture, food systems and food security </a:t>
          </a:r>
        </a:p>
      </dsp:txBody>
      <dsp:txXfrm>
        <a:off x="513336" y="2378043"/>
        <a:ext cx="2442411" cy="990000"/>
      </dsp:txXfrm>
    </dsp:sp>
    <dsp:sp modelId="{08A5EF1C-FA5E-49D2-9CBA-E5EE541C496A}">
      <dsp:nvSpPr>
        <dsp:cNvPr id="0" name=""/>
        <dsp:cNvSpPr/>
      </dsp:nvSpPr>
      <dsp:spPr>
        <a:xfrm>
          <a:off x="4054833" y="910210"/>
          <a:ext cx="1099085" cy="10990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41B7542-12EB-4790-AEDF-FBA26D80B0CC}">
      <dsp:nvSpPr>
        <dsp:cNvPr id="0" name=""/>
        <dsp:cNvSpPr/>
      </dsp:nvSpPr>
      <dsp:spPr>
        <a:xfrm>
          <a:off x="3383169" y="2378043"/>
          <a:ext cx="2442411"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Be informed about the scope of the work and activities of the invited constituted bodies, financing entities and other organizations </a:t>
          </a:r>
        </a:p>
      </dsp:txBody>
      <dsp:txXfrm>
        <a:off x="3383169" y="2378043"/>
        <a:ext cx="2442411" cy="990000"/>
      </dsp:txXfrm>
    </dsp:sp>
    <dsp:sp modelId="{CC205CF0-FDF9-45E6-9590-4F3EAD8863B2}">
      <dsp:nvSpPr>
        <dsp:cNvPr id="0" name=""/>
        <dsp:cNvSpPr/>
      </dsp:nvSpPr>
      <dsp:spPr>
        <a:xfrm>
          <a:off x="6924666" y="910210"/>
          <a:ext cx="1099085" cy="10990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DE773C7-9A75-4071-9263-132E24877A5E}">
      <dsp:nvSpPr>
        <dsp:cNvPr id="0" name=""/>
        <dsp:cNvSpPr/>
      </dsp:nvSpPr>
      <dsp:spPr>
        <a:xfrm>
          <a:off x="6253003" y="2378043"/>
          <a:ext cx="2442411"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dirty="0"/>
            <a:t>Engage in discussion and exchange ideas, experiences and lessons learned.</a:t>
          </a:r>
        </a:p>
      </dsp:txBody>
      <dsp:txXfrm>
        <a:off x="6253003" y="2378043"/>
        <a:ext cx="2442411" cy="990000"/>
      </dsp:txXfrm>
    </dsp:sp>
    <dsp:sp modelId="{C473B7FF-8242-43DD-A10E-7E9442873FBC}">
      <dsp:nvSpPr>
        <dsp:cNvPr id="0" name=""/>
        <dsp:cNvSpPr/>
      </dsp:nvSpPr>
      <dsp:spPr>
        <a:xfrm>
          <a:off x="9794500" y="910210"/>
          <a:ext cx="1099085" cy="109908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9C74F6A-B489-4298-8907-1268D988617C}">
      <dsp:nvSpPr>
        <dsp:cNvPr id="0" name=""/>
        <dsp:cNvSpPr/>
      </dsp:nvSpPr>
      <dsp:spPr>
        <a:xfrm>
          <a:off x="9122837" y="2378043"/>
          <a:ext cx="2442411"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kern="1200"/>
            <a:t>Coordinate in relation to the joint work.</a:t>
          </a:r>
        </a:p>
      </dsp:txBody>
      <dsp:txXfrm>
        <a:off x="9122837" y="2378043"/>
        <a:ext cx="2442411" cy="9900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5F4FD7-6DA6-4D7B-99EF-1A7C69A3FE24}" type="datetimeFigureOut">
              <a:rPr lang="en-GB" smtClean="0"/>
              <a:t>19/06/2025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2E5136-BA58-4722-919C-CB870834594C}" type="slidenum">
              <a:rPr lang="en-GB" smtClean="0"/>
              <a:t>‹#›</a:t>
            </a:fld>
            <a:endParaRPr lang="en-GB"/>
          </a:p>
        </p:txBody>
      </p:sp>
    </p:spTree>
    <p:extLst>
      <p:ext uri="{BB962C8B-B14F-4D97-AF65-F5344CB8AC3E}">
        <p14:creationId xmlns:p14="http://schemas.microsoft.com/office/powerpoint/2010/main" val="4396928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9FE1EC-2205-4DB1-924D-1E75ED13A0DC}" type="datetimeFigureOut">
              <a:rPr lang="en-GB" smtClean="0"/>
              <a:t>19/06/2025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147626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9FE1EC-2205-4DB1-924D-1E75ED13A0DC}" type="datetimeFigureOut">
              <a:rPr lang="en-GB" smtClean="0"/>
              <a:t>19/06/2025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3214687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29FE1EC-2205-4DB1-924D-1E75ED13A0DC}" type="datetimeFigureOut">
              <a:rPr lang="en-GB" smtClean="0"/>
              <a:t>19/06/2025</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09E5944-85E3-4654-B868-8E7006E7EDB6}" type="slidenum">
              <a:rPr lang="en-GB" smtClean="0"/>
              <a:t>‹#›</a:t>
            </a:fld>
            <a:endParaRPr lang="en-GB"/>
          </a:p>
        </p:txBody>
      </p:sp>
    </p:spTree>
    <p:extLst>
      <p:ext uri="{BB962C8B-B14F-4D97-AF65-F5344CB8AC3E}">
        <p14:creationId xmlns:p14="http://schemas.microsoft.com/office/powerpoint/2010/main" val="263621624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9FE1EC-2205-4DB1-924D-1E75ED13A0DC}" type="datetimeFigureOut">
              <a:rPr lang="en-GB" smtClean="0"/>
              <a:t>19/06/2025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234902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9FE1EC-2205-4DB1-924D-1E75ED13A0DC}" type="datetimeFigureOut">
              <a:rPr lang="en-GB" smtClean="0"/>
              <a:t>19/06/2025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9429795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9FE1EC-2205-4DB1-924D-1E75ED13A0DC}" type="datetimeFigureOut">
              <a:rPr lang="en-GB" smtClean="0"/>
              <a:t>19/06/2025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29189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9FE1EC-2205-4DB1-924D-1E75ED13A0DC}" type="datetimeFigureOut">
              <a:rPr lang="en-GB" smtClean="0"/>
              <a:t>19/06/2025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1486568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9FE1EC-2205-4DB1-924D-1E75ED13A0DC}" type="datetimeFigureOut">
              <a:rPr lang="en-GB" smtClean="0"/>
              <a:t>19/06/2025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2894433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9FE1EC-2205-4DB1-924D-1E75ED13A0DC}" type="datetimeFigureOut">
              <a:rPr lang="en-GB" smtClean="0"/>
              <a:t>19/06/2025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400682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9FE1EC-2205-4DB1-924D-1E75ED13A0DC}" type="datetimeFigureOut">
              <a:rPr lang="en-GB" smtClean="0"/>
              <a:t>19/06/2025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57043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C29FE1EC-2205-4DB1-924D-1E75ED13A0DC}" type="datetimeFigureOut">
              <a:rPr lang="en-GB" smtClean="0"/>
              <a:t>19/06/2025</a:t>
            </a:fld>
            <a:endParaRPr lang="en-GB"/>
          </a:p>
        </p:txBody>
      </p:sp>
      <p:sp>
        <p:nvSpPr>
          <p:cNvPr id="5" name="Footer Placeholder 4"/>
          <p:cNvSpPr>
            <a:spLocks noGrp="1"/>
          </p:cNvSpPr>
          <p:nvPr>
            <p:ph type="ftr" sz="quarter" idx="11"/>
          </p:nvPr>
        </p:nvSpPr>
        <p:spPr>
          <a:xfrm>
            <a:off x="3776135" y="6422854"/>
            <a:ext cx="4279669" cy="365125"/>
          </a:xfrm>
        </p:spPr>
        <p:txBody>
          <a:bodyPr/>
          <a:lstStyle/>
          <a:p>
            <a:endParaRPr lang="en-GB"/>
          </a:p>
        </p:txBody>
      </p:sp>
      <p:sp>
        <p:nvSpPr>
          <p:cNvPr id="6" name="Slide Number Placeholder 5"/>
          <p:cNvSpPr>
            <a:spLocks noGrp="1"/>
          </p:cNvSpPr>
          <p:nvPr>
            <p:ph type="sldNum" sz="quarter" idx="12"/>
          </p:nvPr>
        </p:nvSpPr>
        <p:spPr>
          <a:xfrm>
            <a:off x="8073048" y="6422854"/>
            <a:ext cx="879759" cy="365125"/>
          </a:xfrm>
        </p:spPr>
        <p:txBody>
          <a:bodyPr/>
          <a:lstStyle/>
          <a:p>
            <a:fld id="{D09E5944-85E3-4654-B868-8E7006E7EDB6}" type="slidenum">
              <a:rPr lang="en-GB" smtClean="0"/>
              <a:t>‹#›</a:t>
            </a:fld>
            <a:endParaRPr lang="en-GB"/>
          </a:p>
        </p:txBody>
      </p:sp>
    </p:spTree>
    <p:extLst>
      <p:ext uri="{BB962C8B-B14F-4D97-AF65-F5344CB8AC3E}">
        <p14:creationId xmlns:p14="http://schemas.microsoft.com/office/powerpoint/2010/main" val="2300344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C29FE1EC-2205-4DB1-924D-1E75ED13A0DC}" type="datetimeFigureOut">
              <a:rPr lang="en-GB" smtClean="0"/>
              <a:t>19/06/2025</a:t>
            </a:fld>
            <a:endParaRPr lang="en-GB"/>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09E5944-85E3-4654-B868-8E7006E7EDB6}" type="slidenum">
              <a:rPr lang="en-GB" smtClean="0"/>
              <a:t>‹#›</a:t>
            </a:fld>
            <a:endParaRPr lang="en-GB"/>
          </a:p>
        </p:txBody>
      </p:sp>
    </p:spTree>
    <p:extLst>
      <p:ext uri="{BB962C8B-B14F-4D97-AF65-F5344CB8AC3E}">
        <p14:creationId xmlns:p14="http://schemas.microsoft.com/office/powerpoint/2010/main" val="1925467952"/>
      </p:ext>
    </p:extLst>
  </p:cSld>
  <p:clrMap bg1="dk1" tx1="lt1" bg2="dk2" tx2="lt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5.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1" name="Rectangle 60">
            <a:extLst>
              <a:ext uri="{FF2B5EF4-FFF2-40B4-BE49-F238E27FC236}">
                <a16:creationId xmlns:a16="http://schemas.microsoft.com/office/drawing/2014/main" id="{5F9F5EB8-AB42-47FD-8F4A-176C0A4B1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useBgFill="1">
        <p:nvSpPr>
          <p:cNvPr id="62" name="Rectangle 61">
            <a:extLst>
              <a:ext uri="{FF2B5EF4-FFF2-40B4-BE49-F238E27FC236}">
                <a16:creationId xmlns:a16="http://schemas.microsoft.com/office/drawing/2014/main" id="{F5D04095-82A0-4203-9728-B322272268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dirty="0"/>
          </a:p>
        </p:txBody>
      </p:sp>
      <p:pic>
        <p:nvPicPr>
          <p:cNvPr id="22" name="Graphic 21" descr="Plant">
            <a:extLst>
              <a:ext uri="{FF2B5EF4-FFF2-40B4-BE49-F238E27FC236}">
                <a16:creationId xmlns:a16="http://schemas.microsoft.com/office/drawing/2014/main" id="{CBF7463A-3200-DE77-6CDB-ADF4F67CE31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43246" y="461365"/>
            <a:ext cx="2702459" cy="2702459"/>
          </a:xfrm>
          <a:prstGeom prst="rect">
            <a:avLst/>
          </a:prstGeom>
        </p:spPr>
      </p:pic>
      <p:sp>
        <p:nvSpPr>
          <p:cNvPr id="63" name="Rectangle 62">
            <a:extLst>
              <a:ext uri="{FF2B5EF4-FFF2-40B4-BE49-F238E27FC236}">
                <a16:creationId xmlns:a16="http://schemas.microsoft.com/office/drawing/2014/main" id="{F6775829-84CA-4765-8BE1-88A69E91D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657600"/>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5ACA76DA-B153-B7E9-64CF-AEBBBAF574AB}"/>
              </a:ext>
            </a:extLst>
          </p:cNvPr>
          <p:cNvSpPr>
            <a:spLocks noGrp="1"/>
          </p:cNvSpPr>
          <p:nvPr>
            <p:ph type="title"/>
          </p:nvPr>
        </p:nvSpPr>
        <p:spPr>
          <a:xfrm>
            <a:off x="365759" y="3794760"/>
            <a:ext cx="11471565" cy="1739347"/>
          </a:xfrm>
        </p:spPr>
        <p:txBody>
          <a:bodyPr vert="horz" lIns="91440" tIns="45720" rIns="91440" bIns="45720" rtlCol="0" anchor="ctr">
            <a:normAutofit/>
          </a:bodyPr>
          <a:lstStyle/>
          <a:p>
            <a:pPr algn="ctr">
              <a:lnSpc>
                <a:spcPct val="80000"/>
              </a:lnSpc>
            </a:pPr>
            <a:r>
              <a:rPr lang="en-US" sz="4200" spc="150" dirty="0"/>
              <a:t>Sharm el-Sheikh JOINT work ON IMPLEMENTATION OF CLIMATE ACTION on agriculture and food security (</a:t>
            </a:r>
            <a:r>
              <a:rPr lang="en-US" sz="4200" spc="150" dirty="0" err="1"/>
              <a:t>SSjWA</a:t>
            </a:r>
            <a:r>
              <a:rPr lang="en-US" sz="4200" spc="150" dirty="0"/>
              <a:t>)</a:t>
            </a:r>
          </a:p>
        </p:txBody>
      </p:sp>
      <p:sp>
        <p:nvSpPr>
          <p:cNvPr id="6" name="TextBox 5">
            <a:extLst>
              <a:ext uri="{FF2B5EF4-FFF2-40B4-BE49-F238E27FC236}">
                <a16:creationId xmlns:a16="http://schemas.microsoft.com/office/drawing/2014/main" id="{5E723F31-1BBC-0F8C-335E-599BA4C7B856}"/>
              </a:ext>
            </a:extLst>
          </p:cNvPr>
          <p:cNvSpPr txBox="1"/>
          <p:nvPr/>
        </p:nvSpPr>
        <p:spPr>
          <a:xfrm>
            <a:off x="1524000" y="5566518"/>
            <a:ext cx="9144000" cy="838437"/>
          </a:xfrm>
          <a:prstGeom prst="rect">
            <a:avLst/>
          </a:prstGeom>
        </p:spPr>
        <p:txBody>
          <a:bodyPr vert="horz" lIns="91440" tIns="45720" rIns="91440" bIns="45720" rtlCol="0">
            <a:normAutofit/>
          </a:bodyPr>
          <a:lstStyle/>
          <a:p>
            <a:pPr algn="ctr" defTabSz="914400">
              <a:lnSpc>
                <a:spcPct val="90000"/>
              </a:lnSpc>
              <a:spcBef>
                <a:spcPts val="1200"/>
              </a:spcBef>
              <a:spcAft>
                <a:spcPts val="200"/>
              </a:spcAft>
              <a:buClr>
                <a:schemeClr val="tx1"/>
              </a:buClr>
            </a:pPr>
            <a:r>
              <a:rPr lang="en-US" sz="3600" dirty="0"/>
              <a:t>19 June 2025</a:t>
            </a:r>
          </a:p>
        </p:txBody>
      </p:sp>
    </p:spTree>
    <p:extLst>
      <p:ext uri="{BB962C8B-B14F-4D97-AF65-F5344CB8AC3E}">
        <p14:creationId xmlns:p14="http://schemas.microsoft.com/office/powerpoint/2010/main" val="72036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7D1AE-193A-133D-4BD9-B7E5DD5A1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7F3341-5F6D-6EB5-CE8E-E71F643239B3}"/>
              </a:ext>
            </a:extLst>
          </p:cNvPr>
          <p:cNvSpPr>
            <a:spLocks noGrp="1"/>
          </p:cNvSpPr>
          <p:nvPr>
            <p:ph type="title"/>
          </p:nvPr>
        </p:nvSpPr>
        <p:spPr/>
        <p:txBody>
          <a:bodyPr/>
          <a:lstStyle/>
          <a:p>
            <a:pPr algn="ctr"/>
            <a:r>
              <a:rPr lang="en-US" dirty="0"/>
              <a:t>BEFORE SSJWA: The Koronivia Joint Work on Agriculture</a:t>
            </a:r>
            <a:endParaRPr lang="en-GB" dirty="0"/>
          </a:p>
        </p:txBody>
      </p:sp>
      <p:graphicFrame>
        <p:nvGraphicFramePr>
          <p:cNvPr id="4" name="Content Placeholder 3">
            <a:extLst>
              <a:ext uri="{FF2B5EF4-FFF2-40B4-BE49-F238E27FC236}">
                <a16:creationId xmlns:a16="http://schemas.microsoft.com/office/drawing/2014/main" id="{6DD8B465-0573-52C8-287D-60BE4F9F5B55}"/>
              </a:ext>
            </a:extLst>
          </p:cNvPr>
          <p:cNvGraphicFramePr>
            <a:graphicFrameLocks noGrp="1"/>
          </p:cNvGraphicFramePr>
          <p:nvPr>
            <p:ph idx="1"/>
            <p:extLst>
              <p:ext uri="{D42A27DB-BD31-4B8C-83A1-F6EECF244321}">
                <p14:modId xmlns:p14="http://schemas.microsoft.com/office/powerpoint/2010/main" val="2122300493"/>
              </p:ext>
            </p:extLst>
          </p:nvPr>
        </p:nvGraphicFramePr>
        <p:xfrm>
          <a:off x="3066396" y="2945218"/>
          <a:ext cx="8289175" cy="3245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8" descr="A logo with palm trees and waves&#10;&#10;AI-generated content may be incorrect.">
            <a:extLst>
              <a:ext uri="{FF2B5EF4-FFF2-40B4-BE49-F238E27FC236}">
                <a16:creationId xmlns:a16="http://schemas.microsoft.com/office/drawing/2014/main" id="{966217D7-556E-2790-A976-1B5AEB255F5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793" y="3236265"/>
            <a:ext cx="1943100" cy="1828800"/>
          </a:xfrm>
          <a:prstGeom prst="rect">
            <a:avLst/>
          </a:prstGeom>
        </p:spPr>
      </p:pic>
    </p:spTree>
    <p:extLst>
      <p:ext uri="{BB962C8B-B14F-4D97-AF65-F5344CB8AC3E}">
        <p14:creationId xmlns:p14="http://schemas.microsoft.com/office/powerpoint/2010/main" val="1710056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76547-48AC-56F7-A034-A1805D400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DC368-26B4-9C36-6212-E341E925E2CD}"/>
              </a:ext>
            </a:extLst>
          </p:cNvPr>
          <p:cNvSpPr>
            <a:spLocks noGrp="1"/>
          </p:cNvSpPr>
          <p:nvPr>
            <p:ph type="title"/>
          </p:nvPr>
        </p:nvSpPr>
        <p:spPr/>
        <p:txBody>
          <a:bodyPr/>
          <a:lstStyle/>
          <a:p>
            <a:pPr algn="ctr"/>
            <a:r>
              <a:rPr lang="en-US" dirty="0"/>
              <a:t>The Koronivia Joint Work on Agriculture</a:t>
            </a:r>
            <a:endParaRPr lang="en-GB" dirty="0"/>
          </a:p>
        </p:txBody>
      </p:sp>
      <p:sp>
        <p:nvSpPr>
          <p:cNvPr id="7" name="Rectangle: Rounded Corners 6">
            <a:extLst>
              <a:ext uri="{FF2B5EF4-FFF2-40B4-BE49-F238E27FC236}">
                <a16:creationId xmlns:a16="http://schemas.microsoft.com/office/drawing/2014/main" id="{FB8CCC44-C810-F7AB-BDC6-A2552066FFF8}"/>
              </a:ext>
            </a:extLst>
          </p:cNvPr>
          <p:cNvSpPr/>
          <p:nvPr/>
        </p:nvSpPr>
        <p:spPr>
          <a:xfrm>
            <a:off x="764450" y="2857257"/>
            <a:ext cx="10940403" cy="3151421"/>
          </a:xfrm>
          <a:prstGeom prst="round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marL="0" indent="0" defTabSz="457200">
              <a:lnSpc>
                <a:spcPct val="100000"/>
              </a:lnSpc>
              <a:spcAft>
                <a:spcPts val="600"/>
              </a:spcAft>
              <a:buClr>
                <a:prstClr val="black"/>
              </a:buClr>
              <a:buNone/>
            </a:pPr>
            <a:r>
              <a:rPr lang="en-US" sz="1800" kern="0" dirty="0">
                <a:solidFill>
                  <a:schemeClr val="bg1"/>
                </a:solidFill>
                <a:latin typeface="Helvetica"/>
                <a:cs typeface="Helvetica"/>
              </a:rPr>
              <a:t>(a) Modalities for implementation of the outcomes of the five in-session workshops on issues related to agriculture and other future topics that may arise from this work;</a:t>
            </a:r>
          </a:p>
          <a:p>
            <a:pPr marL="0" indent="0" defTabSz="457200">
              <a:lnSpc>
                <a:spcPct val="100000"/>
              </a:lnSpc>
              <a:spcAft>
                <a:spcPts val="600"/>
              </a:spcAft>
              <a:buClr>
                <a:prstClr val="black"/>
              </a:buClr>
              <a:buNone/>
            </a:pPr>
            <a:r>
              <a:rPr lang="en-US" sz="1800" kern="0" dirty="0">
                <a:solidFill>
                  <a:schemeClr val="bg1"/>
                </a:solidFill>
                <a:latin typeface="Helvetica"/>
                <a:cs typeface="Helvetica"/>
              </a:rPr>
              <a:t>(b) Methods and approaches for assessing adaptation, adaptation co-benefits and resilience;</a:t>
            </a:r>
          </a:p>
          <a:p>
            <a:pPr marL="0" indent="0" defTabSz="457200">
              <a:lnSpc>
                <a:spcPct val="100000"/>
              </a:lnSpc>
              <a:spcAft>
                <a:spcPts val="600"/>
              </a:spcAft>
              <a:buClr>
                <a:prstClr val="black"/>
              </a:buClr>
              <a:buNone/>
            </a:pPr>
            <a:r>
              <a:rPr lang="en-US" sz="1800" kern="0" dirty="0">
                <a:solidFill>
                  <a:schemeClr val="bg1"/>
                </a:solidFill>
                <a:latin typeface="Helvetica"/>
                <a:cs typeface="Helvetica"/>
              </a:rPr>
              <a:t>(c) Improved soil carbon, soil health and soil fertility under grassland and cropland as well as integrated systems, including water management;</a:t>
            </a:r>
          </a:p>
          <a:p>
            <a:pPr marL="0" indent="0" defTabSz="457200">
              <a:lnSpc>
                <a:spcPct val="100000"/>
              </a:lnSpc>
              <a:spcAft>
                <a:spcPts val="600"/>
              </a:spcAft>
              <a:buClr>
                <a:prstClr val="black"/>
              </a:buClr>
              <a:buNone/>
            </a:pPr>
            <a:r>
              <a:rPr lang="en-US" sz="1800" kern="0" dirty="0">
                <a:solidFill>
                  <a:schemeClr val="bg1"/>
                </a:solidFill>
                <a:latin typeface="Helvetica"/>
                <a:cs typeface="Helvetica"/>
              </a:rPr>
              <a:t>(d) Improved nutrient use and manure management towards sustainable and resilient agricultural systems;</a:t>
            </a:r>
          </a:p>
          <a:p>
            <a:pPr marL="0" indent="0" defTabSz="457200">
              <a:lnSpc>
                <a:spcPct val="100000"/>
              </a:lnSpc>
              <a:spcAft>
                <a:spcPts val="600"/>
              </a:spcAft>
              <a:buClr>
                <a:prstClr val="black"/>
              </a:buClr>
              <a:buNone/>
            </a:pPr>
            <a:r>
              <a:rPr lang="en-US" sz="1800" kern="0" dirty="0">
                <a:solidFill>
                  <a:schemeClr val="bg1"/>
                </a:solidFill>
                <a:latin typeface="Helvetica"/>
                <a:cs typeface="Helvetica"/>
              </a:rPr>
              <a:t>(e) Improved livestock management systems;</a:t>
            </a:r>
          </a:p>
          <a:p>
            <a:pPr marL="0" indent="0" defTabSz="457200">
              <a:lnSpc>
                <a:spcPct val="100000"/>
              </a:lnSpc>
              <a:spcAft>
                <a:spcPts val="600"/>
              </a:spcAft>
              <a:buClr>
                <a:prstClr val="black"/>
              </a:buClr>
              <a:buNone/>
            </a:pPr>
            <a:r>
              <a:rPr lang="en-US" sz="1800" kern="0" dirty="0">
                <a:solidFill>
                  <a:schemeClr val="bg1"/>
                </a:solidFill>
                <a:latin typeface="Helvetica"/>
                <a:cs typeface="Helvetica"/>
              </a:rPr>
              <a:t>(f) Socioeconomic and food security dimensions of climate change in the agricultural sector.</a:t>
            </a:r>
            <a:endParaRPr lang="en-US" dirty="0">
              <a:solidFill>
                <a:schemeClr val="bg1"/>
              </a:solidFill>
            </a:endParaRPr>
          </a:p>
        </p:txBody>
      </p:sp>
      <p:sp>
        <p:nvSpPr>
          <p:cNvPr id="10" name="TextBox 9">
            <a:extLst>
              <a:ext uri="{FF2B5EF4-FFF2-40B4-BE49-F238E27FC236}">
                <a16:creationId xmlns:a16="http://schemas.microsoft.com/office/drawing/2014/main" id="{E63E936A-F4A8-E352-6D37-F3767E38E119}"/>
              </a:ext>
            </a:extLst>
          </p:cNvPr>
          <p:cNvSpPr txBox="1"/>
          <p:nvPr/>
        </p:nvSpPr>
        <p:spPr>
          <a:xfrm>
            <a:off x="1051529" y="2250135"/>
            <a:ext cx="6097772" cy="400110"/>
          </a:xfrm>
          <a:prstGeom prst="rect">
            <a:avLst/>
          </a:prstGeom>
          <a:noFill/>
        </p:spPr>
        <p:txBody>
          <a:bodyPr wrap="square">
            <a:spAutoFit/>
          </a:bodyPr>
          <a:lstStyle/>
          <a:p>
            <a:pPr lvl="0"/>
            <a:r>
              <a:rPr lang="en-US" sz="2000" b="1" dirty="0">
                <a:latin typeface="Helvetica" panose="020B0604020202020204" pitchFamily="34" charset="0"/>
                <a:cs typeface="Helvetica" panose="020B0604020202020204" pitchFamily="34" charset="0"/>
              </a:rPr>
              <a:t>2020–2021: </a:t>
            </a:r>
            <a:r>
              <a:rPr lang="en-US" sz="2000" dirty="0">
                <a:latin typeface="Helvetica" panose="020B0604020202020204" pitchFamily="34" charset="0"/>
                <a:cs typeface="Helvetica" panose="020B0604020202020204" pitchFamily="34" charset="0"/>
              </a:rPr>
              <a:t>Thematic workshops</a:t>
            </a:r>
          </a:p>
        </p:txBody>
      </p:sp>
    </p:spTree>
    <p:extLst>
      <p:ext uri="{BB962C8B-B14F-4D97-AF65-F5344CB8AC3E}">
        <p14:creationId xmlns:p14="http://schemas.microsoft.com/office/powerpoint/2010/main" val="2771954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4316-C575-0378-47AF-DA749FD815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A0E8CB-17D0-5E93-D630-4B7EEF33120E}"/>
              </a:ext>
            </a:extLst>
          </p:cNvPr>
          <p:cNvSpPr>
            <a:spLocks noGrp="1"/>
          </p:cNvSpPr>
          <p:nvPr>
            <p:ph type="title"/>
          </p:nvPr>
        </p:nvSpPr>
        <p:spPr/>
        <p:txBody>
          <a:bodyPr/>
          <a:lstStyle/>
          <a:p>
            <a:pPr algn="ctr"/>
            <a:r>
              <a:rPr lang="en-US" dirty="0"/>
              <a:t>From Koronivia to the Sharm el-Sheikh Joint Work</a:t>
            </a:r>
            <a:endParaRPr lang="en-GB" dirty="0"/>
          </a:p>
        </p:txBody>
      </p:sp>
      <p:graphicFrame>
        <p:nvGraphicFramePr>
          <p:cNvPr id="3" name="Diagram 2">
            <a:extLst>
              <a:ext uri="{FF2B5EF4-FFF2-40B4-BE49-F238E27FC236}">
                <a16:creationId xmlns:a16="http://schemas.microsoft.com/office/drawing/2014/main" id="{078F9438-279F-0E71-1DD3-E778FF417B04}"/>
              </a:ext>
            </a:extLst>
          </p:cNvPr>
          <p:cNvGraphicFramePr/>
          <p:nvPr>
            <p:extLst>
              <p:ext uri="{D42A27DB-BD31-4B8C-83A1-F6EECF244321}">
                <p14:modId xmlns:p14="http://schemas.microsoft.com/office/powerpoint/2010/main" val="206413156"/>
              </p:ext>
            </p:extLst>
          </p:nvPr>
        </p:nvGraphicFramePr>
        <p:xfrm>
          <a:off x="2147918" y="339523"/>
          <a:ext cx="8128000" cy="3759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65D6F11D-A5CB-B17F-F8EC-477041FAB446}"/>
              </a:ext>
            </a:extLst>
          </p:cNvPr>
          <p:cNvSpPr txBox="1"/>
          <p:nvPr/>
        </p:nvSpPr>
        <p:spPr>
          <a:xfrm>
            <a:off x="860858" y="2720152"/>
            <a:ext cx="10702119" cy="3323987"/>
          </a:xfrm>
          <a:prstGeom prst="rect">
            <a:avLst/>
          </a:prstGeom>
          <a:noFill/>
        </p:spPr>
        <p:txBody>
          <a:bodyPr wrap="square" rtlCol="0">
            <a:spAutoFit/>
          </a:bodyPr>
          <a:lstStyle/>
          <a:p>
            <a:pPr algn="just">
              <a:spcAft>
                <a:spcPts val="600"/>
              </a:spcAft>
              <a:buClr>
                <a:prstClr val="black"/>
              </a:buClr>
            </a:pPr>
            <a:r>
              <a:rPr lang="en-US" sz="2000" dirty="0"/>
              <a:t>COP 27 requested the SBSTA and the SBI to establish the four-year SSJWA, including implementation of the outcomes of the </a:t>
            </a:r>
            <a:r>
              <a:rPr lang="en-US" sz="2000" dirty="0" err="1"/>
              <a:t>Koronivia</a:t>
            </a:r>
            <a:r>
              <a:rPr lang="en-US" sz="2000" dirty="0"/>
              <a:t> and previous activities addressing issues related to agriculture, as well as future topics, recognizing that solutions are context-specific and take into account national circumstances. </a:t>
            </a:r>
          </a:p>
          <a:p>
            <a:pPr algn="just">
              <a:spcAft>
                <a:spcPts val="600"/>
              </a:spcAft>
              <a:buClr>
                <a:prstClr val="black"/>
              </a:buClr>
            </a:pPr>
            <a:r>
              <a:rPr lang="en-US" sz="2000" dirty="0"/>
              <a:t>The first objective is:</a:t>
            </a:r>
          </a:p>
          <a:p>
            <a:pPr algn="just">
              <a:spcAft>
                <a:spcPts val="600"/>
              </a:spcAft>
              <a:buClr>
                <a:prstClr val="black"/>
              </a:buClr>
            </a:pPr>
            <a:r>
              <a:rPr lang="en-US" sz="2000" i="1" dirty="0"/>
              <a:t> (a) Promoting a holistic approach to addressing issues related to agriculture and food security, taking into consideration regional, national and local circumstances, in order to deliver a range of multiple benefits, where applicable, such as adaptation, adaptation </a:t>
            </a:r>
            <a:r>
              <a:rPr lang="en-US" sz="2000" i="1" dirty="0" err="1"/>
              <a:t>cobenefits</a:t>
            </a:r>
            <a:r>
              <a:rPr lang="en-US" sz="2000" i="1" dirty="0"/>
              <a:t> and mitigation, recognizing that adaptation is a priority for vulnerable groups, including women, Indigenous Peoples and small-scale farmers;</a:t>
            </a:r>
          </a:p>
        </p:txBody>
      </p:sp>
      <p:pic>
        <p:nvPicPr>
          <p:cNvPr id="8" name="Picture 7" descr="A logo with text and sun&#10;&#10;AI-generated content may be incorrect.">
            <a:extLst>
              <a:ext uri="{FF2B5EF4-FFF2-40B4-BE49-F238E27FC236}">
                <a16:creationId xmlns:a16="http://schemas.microsoft.com/office/drawing/2014/main" id="{9E3A48D6-BC6B-2577-9A53-16E3F27E42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981" y="284176"/>
            <a:ext cx="2157875" cy="1439610"/>
          </a:xfrm>
          <a:prstGeom prst="rect">
            <a:avLst/>
          </a:prstGeom>
        </p:spPr>
      </p:pic>
    </p:spTree>
    <p:extLst>
      <p:ext uri="{BB962C8B-B14F-4D97-AF65-F5344CB8AC3E}">
        <p14:creationId xmlns:p14="http://schemas.microsoft.com/office/powerpoint/2010/main" val="239215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1449-6E51-B3FF-712B-5A9B28FAD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93071-B868-0F34-648E-713A91016D11}"/>
              </a:ext>
            </a:extLst>
          </p:cNvPr>
          <p:cNvSpPr>
            <a:spLocks noGrp="1"/>
          </p:cNvSpPr>
          <p:nvPr>
            <p:ph type="title"/>
          </p:nvPr>
        </p:nvSpPr>
        <p:spPr/>
        <p:txBody>
          <a:bodyPr/>
          <a:lstStyle/>
          <a:p>
            <a:pPr algn="ctr"/>
            <a:r>
              <a:rPr lang="en-US" dirty="0"/>
              <a:t>From Koronivia to the Sharm el-Sheikh Joint Work</a:t>
            </a:r>
            <a:endParaRPr lang="en-GB" dirty="0"/>
          </a:p>
        </p:txBody>
      </p:sp>
      <p:graphicFrame>
        <p:nvGraphicFramePr>
          <p:cNvPr id="3" name="Diagram 2">
            <a:extLst>
              <a:ext uri="{FF2B5EF4-FFF2-40B4-BE49-F238E27FC236}">
                <a16:creationId xmlns:a16="http://schemas.microsoft.com/office/drawing/2014/main" id="{10480EA8-214A-B73C-685B-D1BFB4C9AE9F}"/>
              </a:ext>
            </a:extLst>
          </p:cNvPr>
          <p:cNvGraphicFramePr/>
          <p:nvPr/>
        </p:nvGraphicFramePr>
        <p:xfrm>
          <a:off x="2147918" y="339523"/>
          <a:ext cx="8128000" cy="37598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Rounded Corners 3">
            <a:extLst>
              <a:ext uri="{FF2B5EF4-FFF2-40B4-BE49-F238E27FC236}">
                <a16:creationId xmlns:a16="http://schemas.microsoft.com/office/drawing/2014/main" id="{74CDB924-A2EF-9C00-4DC1-D893E869F5A5}"/>
              </a:ext>
            </a:extLst>
          </p:cNvPr>
          <p:cNvSpPr/>
          <p:nvPr/>
        </p:nvSpPr>
        <p:spPr>
          <a:xfrm>
            <a:off x="1680953" y="2645995"/>
            <a:ext cx="8796983" cy="3542153"/>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5" name="TextBox 4">
            <a:extLst>
              <a:ext uri="{FF2B5EF4-FFF2-40B4-BE49-F238E27FC236}">
                <a16:creationId xmlns:a16="http://schemas.microsoft.com/office/drawing/2014/main" id="{EB1D2888-9C36-4AD8-569D-0AF207AF36CD}"/>
              </a:ext>
            </a:extLst>
          </p:cNvPr>
          <p:cNvSpPr txBox="1"/>
          <p:nvPr/>
        </p:nvSpPr>
        <p:spPr>
          <a:xfrm>
            <a:off x="2009695" y="2954681"/>
            <a:ext cx="9144000" cy="2708434"/>
          </a:xfrm>
          <a:prstGeom prst="rect">
            <a:avLst/>
          </a:prstGeom>
          <a:noFill/>
        </p:spPr>
        <p:txBody>
          <a:bodyPr wrap="square" rtlCol="0">
            <a:spAutoFit/>
          </a:bodyPr>
          <a:lstStyle/>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Decision 3/CP.27</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 </a:t>
            </a:r>
            <a:r>
              <a:rPr lang="en-US" sz="2000" kern="0" dirty="0">
                <a:solidFill>
                  <a:schemeClr val="bg1"/>
                </a:solidFill>
                <a:latin typeface="Helvetica" panose="020B0604020202020204" pitchFamily="34" charset="0"/>
                <a:cs typeface="Helvetica" panose="020B0604020202020204" pitchFamily="34" charset="0"/>
              </a:rPr>
              <a:t>Promotes holistic approaches to agriculture and food security.</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a:t>
            </a:r>
            <a:r>
              <a:rPr lang="en-US" sz="2000" kern="0" dirty="0">
                <a:solidFill>
                  <a:schemeClr val="bg1"/>
                </a:solidFill>
                <a:latin typeface="Helvetica" panose="020B0604020202020204" pitchFamily="34" charset="0"/>
                <a:cs typeface="Helvetica" panose="020B0604020202020204" pitchFamily="34" charset="0"/>
              </a:rPr>
              <a:t> Enhances coordination among Parties, UN bodies &amp; financial entities.</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a:t>
            </a:r>
            <a:r>
              <a:rPr lang="en-US" sz="2000" kern="0" dirty="0">
                <a:solidFill>
                  <a:schemeClr val="bg1"/>
                </a:solidFill>
                <a:latin typeface="Helvetica" panose="020B0604020202020204" pitchFamily="34" charset="0"/>
                <a:cs typeface="Helvetica" panose="020B0604020202020204" pitchFamily="34" charset="0"/>
              </a:rPr>
              <a:t> Strengthens engagement &amp; partnerships at all levels.</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a:t>
            </a:r>
            <a:r>
              <a:rPr lang="en-US" sz="2000" kern="0" dirty="0">
                <a:solidFill>
                  <a:schemeClr val="bg1"/>
                </a:solidFill>
                <a:latin typeface="Helvetica" panose="020B0604020202020204" pitchFamily="34" charset="0"/>
                <a:cs typeface="Helvetica" panose="020B0604020202020204" pitchFamily="34" charset="0"/>
              </a:rPr>
              <a:t> Provides support and technical advice.</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a:t>
            </a:r>
            <a:r>
              <a:rPr lang="en-US" sz="2000" kern="0" dirty="0">
                <a:solidFill>
                  <a:schemeClr val="bg1"/>
                </a:solidFill>
                <a:latin typeface="Helvetica" panose="020B0604020202020204" pitchFamily="34" charset="0"/>
                <a:cs typeface="Helvetica" panose="020B0604020202020204" pitchFamily="34" charset="0"/>
              </a:rPr>
              <a:t> Boosts research, knowledge sharing, including indigenous knowledge.</a:t>
            </a:r>
          </a:p>
          <a:p>
            <a:pPr marL="0" indent="0" defTabSz="457200">
              <a:lnSpc>
                <a:spcPct val="100000"/>
              </a:lnSpc>
              <a:spcAft>
                <a:spcPts val="600"/>
              </a:spcAft>
              <a:buClr>
                <a:prstClr val="black"/>
              </a:buClr>
              <a:buNone/>
            </a:pPr>
            <a:r>
              <a:rPr lang="en-US" sz="2000" b="1" kern="0" dirty="0">
                <a:solidFill>
                  <a:schemeClr val="bg1"/>
                </a:solidFill>
                <a:latin typeface="Helvetica" panose="020B0604020202020204" pitchFamily="34" charset="0"/>
                <a:cs typeface="Helvetica" panose="020B0604020202020204" pitchFamily="34" charset="0"/>
              </a:rPr>
              <a:t>✓</a:t>
            </a:r>
            <a:r>
              <a:rPr lang="en-US" sz="2000" kern="0" dirty="0">
                <a:solidFill>
                  <a:schemeClr val="bg1"/>
                </a:solidFill>
                <a:latin typeface="Helvetica" panose="020B0604020202020204" pitchFamily="34" charset="0"/>
                <a:cs typeface="Helvetica" panose="020B0604020202020204" pitchFamily="34" charset="0"/>
              </a:rPr>
              <a:t> Calls for progress tracking and policy exchange.</a:t>
            </a:r>
            <a:endParaRPr lang="en-US" sz="2000" dirty="0">
              <a:solidFill>
                <a:schemeClr val="bg1"/>
              </a:solidFill>
            </a:endParaRPr>
          </a:p>
        </p:txBody>
      </p:sp>
      <p:pic>
        <p:nvPicPr>
          <p:cNvPr id="8" name="Picture 7" descr="A logo with text and sun&#10;&#10;AI-generated content may be incorrect.">
            <a:extLst>
              <a:ext uri="{FF2B5EF4-FFF2-40B4-BE49-F238E27FC236}">
                <a16:creationId xmlns:a16="http://schemas.microsoft.com/office/drawing/2014/main" id="{AF62CBF5-1EF3-B5E9-7E23-7585686EF9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981" y="284176"/>
            <a:ext cx="2157875" cy="1439610"/>
          </a:xfrm>
          <a:prstGeom prst="rect">
            <a:avLst/>
          </a:prstGeom>
        </p:spPr>
      </p:pic>
    </p:spTree>
    <p:extLst>
      <p:ext uri="{BB962C8B-B14F-4D97-AF65-F5344CB8AC3E}">
        <p14:creationId xmlns:p14="http://schemas.microsoft.com/office/powerpoint/2010/main" val="4036056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7EA00-5B1F-1025-A177-1B24924262B6}"/>
              </a:ext>
            </a:extLst>
          </p:cNvPr>
          <p:cNvSpPr>
            <a:spLocks noGrp="1"/>
          </p:cNvSpPr>
          <p:nvPr>
            <p:ph type="title"/>
          </p:nvPr>
        </p:nvSpPr>
        <p:spPr>
          <a:xfrm>
            <a:off x="659218" y="284176"/>
            <a:ext cx="10930270" cy="1508760"/>
          </a:xfrm>
        </p:spPr>
        <p:txBody>
          <a:bodyPr/>
          <a:lstStyle/>
          <a:p>
            <a:pPr algn="ctr"/>
            <a:r>
              <a:rPr lang="en-US" dirty="0"/>
              <a:t>First workshop under (ssjwa):</a:t>
            </a:r>
            <a:endParaRPr lang="en-GB" dirty="0"/>
          </a:p>
        </p:txBody>
      </p:sp>
      <p:sp>
        <p:nvSpPr>
          <p:cNvPr id="3" name="Content Placeholder 2">
            <a:extLst>
              <a:ext uri="{FF2B5EF4-FFF2-40B4-BE49-F238E27FC236}">
                <a16:creationId xmlns:a16="http://schemas.microsoft.com/office/drawing/2014/main" id="{992380D5-35D8-B45A-C8CD-39878745D3F0}"/>
              </a:ext>
            </a:extLst>
          </p:cNvPr>
          <p:cNvSpPr>
            <a:spLocks noGrp="1"/>
          </p:cNvSpPr>
          <p:nvPr>
            <p:ph idx="1"/>
          </p:nvPr>
        </p:nvSpPr>
        <p:spPr>
          <a:xfrm>
            <a:off x="717697" y="2107373"/>
            <a:ext cx="10813311" cy="4206240"/>
          </a:xfrm>
        </p:spPr>
        <p:txBody>
          <a:bodyPr/>
          <a:lstStyle/>
          <a:p>
            <a:pPr marL="0" indent="0" algn="just">
              <a:buNone/>
            </a:pPr>
            <a:r>
              <a:rPr lang="en-US" sz="2800" b="1" dirty="0"/>
              <a:t>Workshop on systemic and holistic approaches to implementation of climate action on agriculture, food systems (this does not preclude other approaches) and food security, understanding, cooperation and integration into plans</a:t>
            </a:r>
          </a:p>
          <a:p>
            <a:pPr marL="0" indent="0" algn="just">
              <a:buNone/>
            </a:pPr>
            <a:r>
              <a:rPr lang="en-US" sz="2800" dirty="0"/>
              <a:t>In-session workshop in hybrid format under the Sharm el-Sheikh joint work on implementation of climate action on agriculture and food security</a:t>
            </a:r>
          </a:p>
          <a:p>
            <a:pPr marL="0" indent="0" algn="just">
              <a:buNone/>
            </a:pPr>
            <a:r>
              <a:rPr lang="en-US" sz="2800" dirty="0"/>
              <a:t>17 Jun. 2025, 09:00h - 18:00h </a:t>
            </a:r>
          </a:p>
          <a:p>
            <a:endParaRPr lang="en-GB" dirty="0"/>
          </a:p>
        </p:txBody>
      </p:sp>
    </p:spTree>
    <p:extLst>
      <p:ext uri="{BB962C8B-B14F-4D97-AF65-F5344CB8AC3E}">
        <p14:creationId xmlns:p14="http://schemas.microsoft.com/office/powerpoint/2010/main" val="342552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F550AF06-8ABA-A982-3D8E-5CBF8EB576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E18CC-E773-A4B3-7846-926F807D2B15}"/>
              </a:ext>
            </a:extLst>
          </p:cNvPr>
          <p:cNvSpPr>
            <a:spLocks noGrp="1"/>
          </p:cNvSpPr>
          <p:nvPr>
            <p:ph type="title"/>
          </p:nvPr>
        </p:nvSpPr>
        <p:spPr>
          <a:xfrm>
            <a:off x="1202919" y="284176"/>
            <a:ext cx="9784080" cy="1508760"/>
          </a:xfrm>
        </p:spPr>
        <p:txBody>
          <a:bodyPr>
            <a:normAutofit/>
          </a:bodyPr>
          <a:lstStyle/>
          <a:p>
            <a:pPr algn="ctr"/>
            <a:r>
              <a:rPr lang="en-US" dirty="0"/>
              <a:t>workshop objectives</a:t>
            </a:r>
            <a:endParaRPr lang="en-GB" dirty="0"/>
          </a:p>
        </p:txBody>
      </p:sp>
      <p:graphicFrame>
        <p:nvGraphicFramePr>
          <p:cNvPr id="5" name="Content Placeholder 2">
            <a:extLst>
              <a:ext uri="{FF2B5EF4-FFF2-40B4-BE49-F238E27FC236}">
                <a16:creationId xmlns:a16="http://schemas.microsoft.com/office/drawing/2014/main" id="{FE6CEF5D-6E15-547F-E37E-E5AA2C725B7E}"/>
              </a:ext>
            </a:extLst>
          </p:cNvPr>
          <p:cNvGraphicFramePr>
            <a:graphicFrameLocks noGrp="1"/>
          </p:cNvGraphicFramePr>
          <p:nvPr>
            <p:ph idx="1"/>
            <p:extLst>
              <p:ext uri="{D42A27DB-BD31-4B8C-83A1-F6EECF244321}">
                <p14:modId xmlns:p14="http://schemas.microsoft.com/office/powerpoint/2010/main" val="642429287"/>
              </p:ext>
            </p:extLst>
          </p:nvPr>
        </p:nvGraphicFramePr>
        <p:xfrm>
          <a:off x="202019" y="1973689"/>
          <a:ext cx="12078585" cy="4278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55641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0C14C-0EE6-37CB-6C3C-093F2F0FCBE1}"/>
              </a:ext>
            </a:extLst>
          </p:cNvPr>
          <p:cNvSpPr>
            <a:spLocks noGrp="1"/>
          </p:cNvSpPr>
          <p:nvPr>
            <p:ph type="title"/>
          </p:nvPr>
        </p:nvSpPr>
        <p:spPr/>
        <p:txBody>
          <a:bodyPr/>
          <a:lstStyle/>
          <a:p>
            <a:pPr algn="ctr"/>
            <a:r>
              <a:rPr lang="en-US" dirty="0"/>
              <a:t>AGENDA OVERVIEW</a:t>
            </a:r>
            <a:endParaRPr lang="en-GB" dirty="0"/>
          </a:p>
        </p:txBody>
      </p:sp>
      <p:sp>
        <p:nvSpPr>
          <p:cNvPr id="3" name="Content Placeholder 2">
            <a:extLst>
              <a:ext uri="{FF2B5EF4-FFF2-40B4-BE49-F238E27FC236}">
                <a16:creationId xmlns:a16="http://schemas.microsoft.com/office/drawing/2014/main" id="{71E9094C-9B1B-2249-994B-9E8D26375C6E}"/>
              </a:ext>
            </a:extLst>
          </p:cNvPr>
          <p:cNvSpPr>
            <a:spLocks noGrp="1"/>
          </p:cNvSpPr>
          <p:nvPr>
            <p:ph idx="1"/>
          </p:nvPr>
        </p:nvSpPr>
        <p:spPr/>
        <p:txBody>
          <a:bodyPr>
            <a:normAutofit/>
          </a:bodyPr>
          <a:lstStyle/>
          <a:p>
            <a:pPr marL="0" indent="0">
              <a:buNone/>
            </a:pPr>
            <a:r>
              <a:rPr lang="en-US" sz="2800" dirty="0"/>
              <a:t>• Session 1: Party presentations; </a:t>
            </a:r>
          </a:p>
          <a:p>
            <a:pPr marL="0" indent="0">
              <a:buNone/>
            </a:pPr>
            <a:r>
              <a:rPr lang="en-US" sz="2800" dirty="0"/>
              <a:t>• Session 2: Perspectives from observer organizations; </a:t>
            </a:r>
          </a:p>
          <a:p>
            <a:pPr marL="0" indent="0">
              <a:buNone/>
            </a:pPr>
            <a:r>
              <a:rPr lang="en-US" sz="2800" dirty="0"/>
              <a:t>• Session 3: Financing entities presentations; </a:t>
            </a:r>
          </a:p>
          <a:p>
            <a:pPr marL="0" indent="0">
              <a:buNone/>
            </a:pPr>
            <a:r>
              <a:rPr lang="en-US" sz="2800" dirty="0"/>
              <a:t>• Session 4: Updates from Constituted bodies; </a:t>
            </a:r>
          </a:p>
          <a:p>
            <a:pPr marL="0" indent="0">
              <a:buNone/>
            </a:pPr>
            <a:r>
              <a:rPr lang="en-US" sz="2800" dirty="0"/>
              <a:t>• Session 5: All Parties and observers engaged in an interactive exchange of views among themselves, guided by the co-chairs of the workshop; </a:t>
            </a:r>
          </a:p>
          <a:p>
            <a:pPr marL="0" indent="0">
              <a:buNone/>
            </a:pPr>
            <a:r>
              <a:rPr lang="en-US" sz="2800" dirty="0"/>
              <a:t>• Session 6: Time to coordinate in relation to the joint work. </a:t>
            </a:r>
            <a:endParaRPr lang="en-GB" sz="2800" dirty="0"/>
          </a:p>
        </p:txBody>
      </p:sp>
    </p:spTree>
    <p:extLst>
      <p:ext uri="{BB962C8B-B14F-4D97-AF65-F5344CB8AC3E}">
        <p14:creationId xmlns:p14="http://schemas.microsoft.com/office/powerpoint/2010/main" val="52033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7E24A-B545-0BCF-5660-3C1B8E5F0005}"/>
              </a:ext>
            </a:extLst>
          </p:cNvPr>
          <p:cNvSpPr>
            <a:spLocks noGrp="1"/>
          </p:cNvSpPr>
          <p:nvPr>
            <p:ph type="title"/>
          </p:nvPr>
        </p:nvSpPr>
        <p:spPr/>
        <p:txBody>
          <a:bodyPr/>
          <a:lstStyle/>
          <a:p>
            <a:pPr algn="ctr"/>
            <a:r>
              <a:rPr lang="en-US" dirty="0"/>
              <a:t>KEY TAKEAWAYS</a:t>
            </a:r>
            <a:endParaRPr lang="en-GB" dirty="0"/>
          </a:p>
        </p:txBody>
      </p:sp>
      <p:sp>
        <p:nvSpPr>
          <p:cNvPr id="3" name="Content Placeholder 2">
            <a:extLst>
              <a:ext uri="{FF2B5EF4-FFF2-40B4-BE49-F238E27FC236}">
                <a16:creationId xmlns:a16="http://schemas.microsoft.com/office/drawing/2014/main" id="{19A6A1F2-4B29-C506-7922-92350AFBA635}"/>
              </a:ext>
            </a:extLst>
          </p:cNvPr>
          <p:cNvSpPr>
            <a:spLocks noGrp="1"/>
          </p:cNvSpPr>
          <p:nvPr>
            <p:ph idx="1"/>
          </p:nvPr>
        </p:nvSpPr>
        <p:spPr>
          <a:xfrm>
            <a:off x="457200" y="2128638"/>
            <a:ext cx="11440633" cy="4562144"/>
          </a:xfrm>
        </p:spPr>
        <p:txBody>
          <a:bodyPr/>
          <a:lstStyle/>
          <a:p>
            <a:pPr algn="just"/>
            <a:r>
              <a:rPr lang="en-US" dirty="0"/>
              <a:t>Key note speaker from FAO highlighted the importance of addressing challenges in agriculture as a system, from production to consumption. </a:t>
            </a:r>
          </a:p>
          <a:p>
            <a:pPr algn="just"/>
            <a:r>
              <a:rPr lang="en-US" dirty="0"/>
              <a:t>Some Member States presented on country initiatives related to holistic approaches. The countries were Argentina , Australia , Brazil ,The European Union, Fiji,  India,  Lebanon, The Philippines , South Sudan, Uganda. PowerPoints will be uploaded online. </a:t>
            </a:r>
          </a:p>
          <a:p>
            <a:pPr algn="just"/>
            <a:r>
              <a:rPr lang="en-US" dirty="0"/>
              <a:t>The 9 constituencies had 5-minute interventions. RINGO’s presentation was centered in information from the latest IPCC reports. </a:t>
            </a:r>
          </a:p>
          <a:p>
            <a:pPr algn="just"/>
            <a:r>
              <a:rPr lang="en-US" dirty="0"/>
              <a:t>The presentations from the financing entities attracted many questions, as it is of interest of the Parties to get more funding for implementation. The financing entities were: Adaptation Fund - Global Environment Facility, Least Developed Countries Fund and Special, Climate Change Fund, Green Climate Fund, World Bank.</a:t>
            </a:r>
          </a:p>
        </p:txBody>
      </p:sp>
    </p:spTree>
    <p:extLst>
      <p:ext uri="{BB962C8B-B14F-4D97-AF65-F5344CB8AC3E}">
        <p14:creationId xmlns:p14="http://schemas.microsoft.com/office/powerpoint/2010/main" val="4271189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DE25D-22F5-D0ED-F288-5F02FD5481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7D85D-9389-42AC-D91A-081C67EFA4FB}"/>
              </a:ext>
            </a:extLst>
          </p:cNvPr>
          <p:cNvSpPr>
            <a:spLocks noGrp="1"/>
          </p:cNvSpPr>
          <p:nvPr>
            <p:ph type="title"/>
          </p:nvPr>
        </p:nvSpPr>
        <p:spPr/>
        <p:txBody>
          <a:bodyPr/>
          <a:lstStyle/>
          <a:p>
            <a:pPr algn="ctr"/>
            <a:r>
              <a:rPr lang="en-US" dirty="0"/>
              <a:t>KEY TAKEAWAYS</a:t>
            </a:r>
            <a:endParaRPr lang="en-GB" dirty="0"/>
          </a:p>
        </p:txBody>
      </p:sp>
      <p:sp>
        <p:nvSpPr>
          <p:cNvPr id="3" name="Content Placeholder 2">
            <a:extLst>
              <a:ext uri="{FF2B5EF4-FFF2-40B4-BE49-F238E27FC236}">
                <a16:creationId xmlns:a16="http://schemas.microsoft.com/office/drawing/2014/main" id="{314AF404-3FD6-20FA-3973-17F8048F51E2}"/>
              </a:ext>
            </a:extLst>
          </p:cNvPr>
          <p:cNvSpPr>
            <a:spLocks noGrp="1"/>
          </p:cNvSpPr>
          <p:nvPr>
            <p:ph idx="1"/>
          </p:nvPr>
        </p:nvSpPr>
        <p:spPr>
          <a:xfrm>
            <a:off x="560712" y="2367584"/>
            <a:ext cx="11068494" cy="4206240"/>
          </a:xfrm>
        </p:spPr>
        <p:txBody>
          <a:bodyPr>
            <a:normAutofit/>
          </a:bodyPr>
          <a:lstStyle/>
          <a:p>
            <a:pPr algn="just"/>
            <a:r>
              <a:rPr lang="en-US" dirty="0"/>
              <a:t>After the presentation of the constituted bodies, a Party requested to have better coordination when working in agriculture.  The consulted constituted bodies were: </a:t>
            </a:r>
          </a:p>
          <a:p>
            <a:pPr marL="228600" lvl="1" indent="0" algn="just">
              <a:buNone/>
            </a:pPr>
            <a:r>
              <a:rPr lang="en-US" dirty="0"/>
              <a:t>Adaptation Committee, Advisory Board of the Climate Technology Centre and Network, Consultative Group of Experts, Executive Committee of the Warsaw International Mechanism for Loss and Damage, Facilitative Working Group of the Local Communities and Indigenous Peoples Platform, Katowice Committee of Experts on the Impacts of the Implementation of Response Measures,  Least Developed Countries Expert Group, Standing Committee on Finance, Technology Executive Committee</a:t>
            </a:r>
          </a:p>
          <a:p>
            <a:pPr algn="just"/>
            <a:r>
              <a:rPr lang="en-US" dirty="0"/>
              <a:t>The Secretariat presented a report with a synthesis of the inputs received from the constituted bodies and financial and other entities that have undertaken activities related to the Sharm el-Sheikh joint work on implementation of climate action on agriculture and food security since 2013. </a:t>
            </a:r>
          </a:p>
          <a:p>
            <a:endParaRPr lang="en-GB" dirty="0"/>
          </a:p>
        </p:txBody>
      </p:sp>
    </p:spTree>
    <p:extLst>
      <p:ext uri="{BB962C8B-B14F-4D97-AF65-F5344CB8AC3E}">
        <p14:creationId xmlns:p14="http://schemas.microsoft.com/office/powerpoint/2010/main" val="300750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B5686-B95B-403D-50B8-DDEDAEE5C9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E5908-24F5-B835-1D69-722E08E905B8}"/>
              </a:ext>
            </a:extLst>
          </p:cNvPr>
          <p:cNvSpPr>
            <a:spLocks noGrp="1"/>
          </p:cNvSpPr>
          <p:nvPr>
            <p:ph type="title"/>
          </p:nvPr>
        </p:nvSpPr>
        <p:spPr/>
        <p:txBody>
          <a:bodyPr/>
          <a:lstStyle/>
          <a:p>
            <a:pPr algn="ctr"/>
            <a:r>
              <a:rPr lang="en-US" dirty="0"/>
              <a:t>KEY TAKEAWAYS</a:t>
            </a:r>
            <a:endParaRPr lang="en-GB" dirty="0"/>
          </a:p>
        </p:txBody>
      </p:sp>
      <p:sp>
        <p:nvSpPr>
          <p:cNvPr id="3" name="Content Placeholder 2">
            <a:extLst>
              <a:ext uri="{FF2B5EF4-FFF2-40B4-BE49-F238E27FC236}">
                <a16:creationId xmlns:a16="http://schemas.microsoft.com/office/drawing/2014/main" id="{95BE7102-3FA0-372A-0EBB-6F7822CDD14D}"/>
              </a:ext>
            </a:extLst>
          </p:cNvPr>
          <p:cNvSpPr>
            <a:spLocks noGrp="1"/>
          </p:cNvSpPr>
          <p:nvPr>
            <p:ph idx="1"/>
          </p:nvPr>
        </p:nvSpPr>
        <p:spPr>
          <a:xfrm>
            <a:off x="467832" y="2128639"/>
            <a:ext cx="11440633" cy="4206240"/>
          </a:xfrm>
        </p:spPr>
        <p:txBody>
          <a:bodyPr>
            <a:normAutofit/>
          </a:bodyPr>
          <a:lstStyle/>
          <a:p>
            <a:pPr algn="just"/>
            <a:r>
              <a:rPr lang="en-US" dirty="0"/>
              <a:t>The last part of the workshop was focused on having an open discussion between Parties and Non-Parties. </a:t>
            </a:r>
          </a:p>
          <a:p>
            <a:pPr algn="just"/>
            <a:r>
              <a:rPr lang="en-US" dirty="0"/>
              <a:t>A party requested the Secretariat to define more clearly the definition of ‘holistic approaches’ .</a:t>
            </a:r>
          </a:p>
          <a:p>
            <a:pPr algn="just"/>
            <a:r>
              <a:rPr lang="en-US" dirty="0"/>
              <a:t>Support to farmers, agroecological practices, the role of science, incorporating indigenous knowledge, and financing concerns were consistently mentioned in the workshop.</a:t>
            </a:r>
          </a:p>
          <a:p>
            <a:pPr algn="just"/>
            <a:r>
              <a:rPr lang="en-US" dirty="0"/>
              <a:t>There are concerns from many parties about addressing agriculture emissions as a system (production, processing, transport and consumption). </a:t>
            </a:r>
          </a:p>
          <a:p>
            <a:pPr algn="just"/>
            <a:r>
              <a:rPr lang="en-US" dirty="0"/>
              <a:t>Some parties requested discussing the SSJWA Online Portal, which is a platform that aims to include case studies for implementing climate action in agriculture. </a:t>
            </a:r>
          </a:p>
          <a:p>
            <a:pPr algn="just"/>
            <a:r>
              <a:rPr lang="en-US" b="1" dirty="0"/>
              <a:t>Next step: </a:t>
            </a:r>
            <a:r>
              <a:rPr lang="en-US" dirty="0"/>
              <a:t>The Secretariat will prepare a report of the workshop for COP 30. </a:t>
            </a:r>
          </a:p>
          <a:p>
            <a:endParaRPr lang="en-US" dirty="0"/>
          </a:p>
          <a:p>
            <a:endParaRPr lang="en-US" dirty="0"/>
          </a:p>
          <a:p>
            <a:endParaRPr lang="en-GB" dirty="0"/>
          </a:p>
        </p:txBody>
      </p:sp>
    </p:spTree>
    <p:extLst>
      <p:ext uri="{BB962C8B-B14F-4D97-AF65-F5344CB8AC3E}">
        <p14:creationId xmlns:p14="http://schemas.microsoft.com/office/powerpoint/2010/main" val="43422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pic>
        <p:nvPicPr>
          <p:cNvPr id="18" name="Picture 17" descr="Green building in a cornfield">
            <a:extLst>
              <a:ext uri="{FF2B5EF4-FFF2-40B4-BE49-F238E27FC236}">
                <a16:creationId xmlns:a16="http://schemas.microsoft.com/office/drawing/2014/main" id="{E05DB6F0-932D-F977-0998-B50F8C8E8FC6}"/>
              </a:ext>
            </a:extLst>
          </p:cNvPr>
          <p:cNvPicPr>
            <a:picLocks noChangeAspect="1"/>
          </p:cNvPicPr>
          <p:nvPr/>
        </p:nvPicPr>
        <p:blipFill>
          <a:blip r:embed="rId2"/>
          <a:srcRect t="15730"/>
          <a:stretch>
            <a:fillRect/>
          </a:stretch>
        </p:blipFill>
        <p:spPr>
          <a:xfrm>
            <a:off x="20" y="10"/>
            <a:ext cx="12191980" cy="6857990"/>
          </a:xfrm>
          <a:prstGeom prst="rect">
            <a:avLst/>
          </a:prstGeom>
        </p:spPr>
      </p:pic>
      <p:sp>
        <p:nvSpPr>
          <p:cNvPr id="33" name="Rectangle 32">
            <a:extLst>
              <a:ext uri="{FF2B5EF4-FFF2-40B4-BE49-F238E27FC236}">
                <a16:creationId xmlns:a16="http://schemas.microsoft.com/office/drawing/2014/main" id="{AD84F4E6-B3B1-40B7-A8C4-2D1683E6F6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DFFB470A-C569-3747-5848-80520E4C9B1A}"/>
              </a:ext>
            </a:extLst>
          </p:cNvPr>
          <p:cNvSpPr>
            <a:spLocks noGrp="1"/>
          </p:cNvSpPr>
          <p:nvPr>
            <p:ph type="title"/>
          </p:nvPr>
        </p:nvSpPr>
        <p:spPr>
          <a:xfrm>
            <a:off x="365759" y="2166364"/>
            <a:ext cx="11471565" cy="1739347"/>
          </a:xfrm>
        </p:spPr>
        <p:txBody>
          <a:bodyPr vert="horz" lIns="91440" tIns="45720" rIns="91440" bIns="45720" rtlCol="0" anchor="ctr">
            <a:normAutofit/>
          </a:bodyPr>
          <a:lstStyle/>
          <a:p>
            <a:pPr algn="ctr">
              <a:lnSpc>
                <a:spcPct val="80000"/>
              </a:lnSpc>
            </a:pPr>
            <a:r>
              <a:rPr lang="en-US" sz="6000" spc="150">
                <a:solidFill>
                  <a:schemeClr val="tx1"/>
                </a:solidFill>
              </a:rPr>
              <a:t>Ringo agriculture thematic group</a:t>
            </a:r>
          </a:p>
        </p:txBody>
      </p:sp>
      <p:sp>
        <p:nvSpPr>
          <p:cNvPr id="35" name="Rectangle 34">
            <a:extLst>
              <a:ext uri="{FF2B5EF4-FFF2-40B4-BE49-F238E27FC236}">
                <a16:creationId xmlns:a16="http://schemas.microsoft.com/office/drawing/2014/main" id="{67B81D4B-A7B2-4B11-A131-E1B85DFEE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887812"/>
            <a:ext cx="12188952" cy="4572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5" name="TextBox 4">
            <a:extLst>
              <a:ext uri="{FF2B5EF4-FFF2-40B4-BE49-F238E27FC236}">
                <a16:creationId xmlns:a16="http://schemas.microsoft.com/office/drawing/2014/main" id="{1A2F7591-8B46-6898-601E-07992483FEDA}"/>
              </a:ext>
            </a:extLst>
          </p:cNvPr>
          <p:cNvSpPr txBox="1"/>
          <p:nvPr/>
        </p:nvSpPr>
        <p:spPr>
          <a:xfrm>
            <a:off x="347472" y="3913632"/>
            <a:ext cx="11503152" cy="457200"/>
          </a:xfrm>
          <a:prstGeom prst="rect">
            <a:avLst/>
          </a:prstGeom>
        </p:spPr>
        <p:txBody>
          <a:bodyPr vert="horz" lIns="91440" tIns="45720" rIns="91440" bIns="45720" rtlCol="0">
            <a:normAutofit/>
          </a:bodyPr>
          <a:lstStyle/>
          <a:p>
            <a:pPr algn="ctr" defTabSz="914400">
              <a:lnSpc>
                <a:spcPct val="90000"/>
              </a:lnSpc>
              <a:spcBef>
                <a:spcPts val="1200"/>
              </a:spcBef>
              <a:spcAft>
                <a:spcPts val="200"/>
              </a:spcAft>
              <a:buClr>
                <a:schemeClr val="tx1"/>
              </a:buClr>
            </a:pPr>
            <a:r>
              <a:rPr lang="en-US" sz="2000" b="1">
                <a:solidFill>
                  <a:schemeClr val="bg2"/>
                </a:solidFill>
              </a:rPr>
              <a:t>Andrea Perez: Andrea.perez@ciwf.org</a:t>
            </a:r>
          </a:p>
        </p:txBody>
      </p:sp>
      <p:sp>
        <p:nvSpPr>
          <p:cNvPr id="6" name="TextBox 5">
            <a:extLst>
              <a:ext uri="{FF2B5EF4-FFF2-40B4-BE49-F238E27FC236}">
                <a16:creationId xmlns:a16="http://schemas.microsoft.com/office/drawing/2014/main" id="{EDE85E55-87F8-0A07-6B51-C5C0AF987B30}"/>
              </a:ext>
            </a:extLst>
          </p:cNvPr>
          <p:cNvSpPr txBox="1"/>
          <p:nvPr/>
        </p:nvSpPr>
        <p:spPr>
          <a:xfrm>
            <a:off x="8484782" y="5758313"/>
            <a:ext cx="2530548" cy="646331"/>
          </a:xfrm>
          <a:prstGeom prst="rect">
            <a:avLst/>
          </a:prstGeom>
          <a:solidFill>
            <a:schemeClr val="tx1"/>
          </a:solidFill>
        </p:spPr>
        <p:txBody>
          <a:bodyPr wrap="square" rtlCol="0">
            <a:spAutoFit/>
          </a:bodyPr>
          <a:lstStyle/>
          <a:p>
            <a:pPr>
              <a:spcAft>
                <a:spcPts val="600"/>
              </a:spcAft>
            </a:pPr>
            <a:r>
              <a:rPr lang="en-US" sz="3600" b="1" dirty="0">
                <a:solidFill>
                  <a:schemeClr val="bg1"/>
                </a:solidFill>
              </a:rPr>
              <a:t>Thank you</a:t>
            </a:r>
            <a:endParaRPr lang="en-GB" sz="3600" b="1" dirty="0">
              <a:solidFill>
                <a:schemeClr val="bg1"/>
              </a:solidFill>
            </a:endParaRPr>
          </a:p>
        </p:txBody>
      </p:sp>
    </p:spTree>
    <p:extLst>
      <p:ext uri="{BB962C8B-B14F-4D97-AF65-F5344CB8AC3E}">
        <p14:creationId xmlns:p14="http://schemas.microsoft.com/office/powerpoint/2010/main" val="145660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13d0dd1-d75f-4cb1-a243-325ba406e41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555311334A7443A25C0DD2280BB5A9" ma:contentTypeVersion="17" ma:contentTypeDescription="Create a new document." ma:contentTypeScope="" ma:versionID="ca205f310727aca734f92aa86590674b">
  <xsd:schema xmlns:xsd="http://www.w3.org/2001/XMLSchema" xmlns:xs="http://www.w3.org/2001/XMLSchema" xmlns:p="http://schemas.microsoft.com/office/2006/metadata/properties" xmlns:ns3="a13d0dd1-d75f-4cb1-a243-325ba406e416" xmlns:ns4="aa6c67fa-12db-4c0f-a9a8-b60ade2fb659" targetNamespace="http://schemas.microsoft.com/office/2006/metadata/properties" ma:root="true" ma:fieldsID="36c7565d3733e2254065a2dc0057e5af" ns3:_="" ns4:_="">
    <xsd:import namespace="a13d0dd1-d75f-4cb1-a243-325ba406e416"/>
    <xsd:import namespace="aa6c67fa-12db-4c0f-a9a8-b60ade2fb65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_activity" minOccurs="0"/>
                <xsd:element ref="ns3:MediaServiceObjectDetectorVersions" minOccurs="0"/>
                <xsd:element ref="ns3:MediaServiceSystemTag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3d0dd1-d75f-4cb1-a243-325ba406e4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a6c67fa-12db-4c0f-a9a8-b60ade2fb659"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E19AC9-A687-4B43-87C5-C0BFE48ACA59}">
  <ds:schemaRefs>
    <ds:schemaRef ds:uri="http://schemas.microsoft.com/sharepoint/v3/contenttype/forms"/>
  </ds:schemaRefs>
</ds:datastoreItem>
</file>

<file path=customXml/itemProps2.xml><?xml version="1.0" encoding="utf-8"?>
<ds:datastoreItem xmlns:ds="http://schemas.openxmlformats.org/officeDocument/2006/customXml" ds:itemID="{114E8904-854B-4070-9A15-B1426D367179}">
  <ds:schemaRefs>
    <ds:schemaRef ds:uri="http://purl.org/dc/terms/"/>
    <ds:schemaRef ds:uri="a13d0dd1-d75f-4cb1-a243-325ba406e416"/>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aa6c67fa-12db-4c0f-a9a8-b60ade2fb659"/>
    <ds:schemaRef ds:uri="http://www.w3.org/XML/1998/namespace"/>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E356DF5B-12EE-4DAD-B222-4BDF24C55D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3d0dd1-d75f-4cb1-a243-325ba406e416"/>
    <ds:schemaRef ds:uri="aa6c67fa-12db-4c0f-a9a8-b60ade2fb6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TM03090430[[fn=Banded]]</Template>
  <TotalTime>697</TotalTime>
  <Words>1037</Words>
  <Application>Microsoft Office PowerPoint</Application>
  <PresentationFormat>Widescreen</PresentationFormat>
  <Paragraphs>66</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Corbel</vt:lpstr>
      <vt:lpstr>Helvetica</vt:lpstr>
      <vt:lpstr>Wingdings</vt:lpstr>
      <vt:lpstr>Banded</vt:lpstr>
      <vt:lpstr>Sharm el-Sheikh JOINT work ON IMPLEMENTATION OF CLIMATE ACTION on agriculture and food security (SSjWA)</vt:lpstr>
      <vt:lpstr>BEFORE SSJWA: The Koronivia Joint Work on Agriculture</vt:lpstr>
      <vt:lpstr>The Koronivia Joint Work on Agriculture</vt:lpstr>
      <vt:lpstr>From Koronivia to the Sharm el-Sheikh Joint Work</vt:lpstr>
      <vt:lpstr>From Koronivia to the Sharm el-Sheikh Joint Work</vt:lpstr>
      <vt:lpstr>First workshop under (ssjwa):</vt:lpstr>
      <vt:lpstr>workshop objectives</vt:lpstr>
      <vt:lpstr>AGENDA OVERVIEW</vt:lpstr>
      <vt:lpstr>KEY TAKEAWAYS</vt:lpstr>
      <vt:lpstr>KEY TAKEAWAYS</vt:lpstr>
      <vt:lpstr>KEY TAKEAWAYS</vt:lpstr>
      <vt:lpstr>Ringo agriculture thematic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Andrea Perez</dc:creator>
  <cp:lastModifiedBy>Andrea Perez</cp:lastModifiedBy>
  <cp:revision>14</cp:revision>
  <dcterms:created xsi:type="dcterms:W3CDTF">2025-06-17T02:34:28Z</dcterms:created>
  <dcterms:modified xsi:type="dcterms:W3CDTF">2025-06-19T06:22:59Z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0x01010046555311334A7443A25C0DD2280BB5A9</vt:lpwstr>
  </property>
</Properties>
</file>