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15"/>
  </p:notesMasterIdLst>
  <p:sldIdLst>
    <p:sldId id="382" r:id="rId6"/>
    <p:sldId id="390" r:id="rId7"/>
    <p:sldId id="383" r:id="rId8"/>
    <p:sldId id="389" r:id="rId9"/>
    <p:sldId id="386" r:id="rId10"/>
    <p:sldId id="388" r:id="rId11"/>
    <p:sldId id="384" r:id="rId12"/>
    <p:sldId id="387" r:id="rId13"/>
    <p:sldId id="3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1F4D24-FDBC-BA45-84BD-FF68F7BCFF81}" v="62" dt="2025-06-19T21:55:35.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81"/>
    <p:restoredTop sz="76890"/>
  </p:normalViewPr>
  <p:slideViewPr>
    <p:cSldViewPr snapToGrid="0">
      <p:cViewPr varScale="1">
        <p:scale>
          <a:sx n="86" d="100"/>
          <a:sy n="86" d="100"/>
        </p:scale>
        <p:origin x="15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B96B84-A099-2C4E-97C1-73727ADE7608}" type="datetimeFigureOut">
              <a:rPr lang="en-US" smtClean="0"/>
              <a:t>6/19/25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CD5506-01F3-3E48-BFC3-E34C17CEF20D}" type="slidenum">
              <a:rPr lang="en-US" smtClean="0"/>
              <a:t>‹#›</a:t>
            </a:fld>
            <a:endParaRPr lang="en-US"/>
          </a:p>
        </p:txBody>
      </p:sp>
    </p:spTree>
    <p:extLst>
      <p:ext uri="{BB962C8B-B14F-4D97-AF65-F5344CB8AC3E}">
        <p14:creationId xmlns:p14="http://schemas.microsoft.com/office/powerpoint/2010/main" val="37971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CD5506-01F3-3E48-BFC3-E34C17CEF20D}" type="slidenum">
              <a:rPr lang="en-US" smtClean="0"/>
              <a:t>2</a:t>
            </a:fld>
            <a:endParaRPr lang="en-US"/>
          </a:p>
        </p:txBody>
      </p:sp>
    </p:spTree>
    <p:extLst>
      <p:ext uri="{BB962C8B-B14F-4D97-AF65-F5344CB8AC3E}">
        <p14:creationId xmlns:p14="http://schemas.microsoft.com/office/powerpoint/2010/main" val="2301024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At least U.S. $300 billion per year by 2035 for climate action in developing countries.</a:t>
            </a:r>
            <a:r>
              <a:rPr lang="en-US" dirty="0"/>
              <a:t> Developed countries will lead the way in providing and mobilizing this amount. Significantly, paragraph 8(c) of the NCQG decision recognizes “the voluntary intention of Parties to count all climate-related outflows from and climate-related finance mobilized by multilateral development banks towards achievement of the goal set forth in this paragraph.” This in turn means that the scope of the U.S. $300 billion is wider than the scope of the U.S. $100 billion goal as it includes multilateral development bank outflows of capital invested by developing countries.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At least U.S. $1.3 trillion per year by 2035 of total international finance flows for climate from both public and private sources. </a:t>
            </a:r>
            <a:r>
              <a:rPr lang="en-US" dirty="0"/>
              <a:t>This aligns with the figure estimated by the UN Independent High-Level Expert Group on Climate Finance report published in November 2024.4 This report estimated needs for external sources of finance in developing countries to reach U.S $1 trillion by 2030, and grow further to U.S $1.3 trillion by 2035.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COP29 outcome also tasks the Azerbaijani and Brazilian COP Presidencies to prepare a </a:t>
            </a:r>
            <a:r>
              <a:rPr lang="en-US" b="1" dirty="0"/>
              <a:t>“Baku to Belém Roadmap to $1.3T”</a:t>
            </a:r>
            <a:r>
              <a:rPr lang="en-US" dirty="0"/>
              <a:t> and produce a report summarizing the work ahead of COP30 in November 2025. It is mandated to “aim at scaling up climate finance [...] including through grants, concessional and non-debt creating instruments, and measures to create fiscal space, taking into account relevant multilateral initiatives as appropriate.”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Outside of this, at COP29 MDB’s </a:t>
            </a:r>
            <a:r>
              <a:rPr lang="en-US" sz="1200" kern="1200" dirty="0">
                <a:solidFill>
                  <a:schemeClr val="tx1"/>
                </a:solidFill>
                <a:effectLst/>
                <a:latin typeface="+mn-lt"/>
                <a:ea typeface="+mn-ea"/>
                <a:cs typeface="+mn-cs"/>
              </a:rPr>
              <a:t>announced collective climate finance target of $120 billion/year by 2030.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3CD5506-01F3-3E48-BFC3-E34C17CEF20D}" type="slidenum">
              <a:rPr lang="en-US" smtClean="0"/>
              <a:t>3</a:t>
            </a:fld>
            <a:endParaRPr lang="en-US"/>
          </a:p>
        </p:txBody>
      </p:sp>
    </p:spTree>
    <p:extLst>
      <p:ext uri="{BB962C8B-B14F-4D97-AF65-F5344CB8AC3E}">
        <p14:creationId xmlns:p14="http://schemas.microsoft.com/office/powerpoint/2010/main" val="3392296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what we’ve heard has been around how to shift private sector finance to developing countries, including innovating financing instruments that can be used (like guarantees)</a:t>
            </a:r>
          </a:p>
        </p:txBody>
      </p:sp>
      <p:sp>
        <p:nvSpPr>
          <p:cNvPr id="4" name="Slide Number Placeholder 3"/>
          <p:cNvSpPr>
            <a:spLocks noGrp="1"/>
          </p:cNvSpPr>
          <p:nvPr>
            <p:ph type="sldNum" sz="quarter" idx="5"/>
          </p:nvPr>
        </p:nvSpPr>
        <p:spPr/>
        <p:txBody>
          <a:bodyPr/>
          <a:lstStyle/>
          <a:p>
            <a:fld id="{93CD5506-01F3-3E48-BFC3-E34C17CEF20D}" type="slidenum">
              <a:rPr lang="en-US" smtClean="0"/>
              <a:t>4</a:t>
            </a:fld>
            <a:endParaRPr lang="en-US"/>
          </a:p>
        </p:txBody>
      </p:sp>
    </p:spTree>
    <p:extLst>
      <p:ext uri="{BB962C8B-B14F-4D97-AF65-F5344CB8AC3E}">
        <p14:creationId xmlns:p14="http://schemas.microsoft.com/office/powerpoint/2010/main" val="1775551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progress towards increasing adaptation finance, </a:t>
            </a:r>
          </a:p>
        </p:txBody>
      </p:sp>
      <p:sp>
        <p:nvSpPr>
          <p:cNvPr id="4" name="Slide Number Placeholder 3"/>
          <p:cNvSpPr>
            <a:spLocks noGrp="1"/>
          </p:cNvSpPr>
          <p:nvPr>
            <p:ph type="sldNum" sz="quarter" idx="5"/>
          </p:nvPr>
        </p:nvSpPr>
        <p:spPr/>
        <p:txBody>
          <a:bodyPr/>
          <a:lstStyle/>
          <a:p>
            <a:fld id="{93CD5506-01F3-3E48-BFC3-E34C17CEF20D}" type="slidenum">
              <a:rPr lang="en-US" smtClean="0"/>
              <a:t>7</a:t>
            </a:fld>
            <a:endParaRPr lang="en-US"/>
          </a:p>
        </p:txBody>
      </p:sp>
    </p:spTree>
    <p:extLst>
      <p:ext uri="{BB962C8B-B14F-4D97-AF65-F5344CB8AC3E}">
        <p14:creationId xmlns:p14="http://schemas.microsoft.com/office/powerpoint/2010/main" val="3950667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4.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7.xml"/><Relationship Id="rId7" Type="http://schemas.openxmlformats.org/officeDocument/2006/relationships/oleObject" Target="../embeddings/oleObject2.bin"/><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B1B7-ADA6-8AB1-A11E-C90D5CA868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E7DAF2-AB8B-6794-808C-59B7C46E6E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DDC00B-82EF-4DD1-3AC2-ECF75D732A24}"/>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5" name="Footer Placeholder 4">
            <a:extLst>
              <a:ext uri="{FF2B5EF4-FFF2-40B4-BE49-F238E27FC236}">
                <a16:creationId xmlns:a16="http://schemas.microsoft.com/office/drawing/2014/main" id="{F4678071-E97F-2F6D-DC75-676A81E013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AED27-4DE8-1327-3AE8-25C1D9906204}"/>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3019629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13851-E11C-0820-6E6E-F9A62DD291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A1D02D-12DA-43EC-F2EF-04B7D9C170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7F213A-F29F-C7D6-2CF3-F50DCC715884}"/>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5" name="Footer Placeholder 4">
            <a:extLst>
              <a:ext uri="{FF2B5EF4-FFF2-40B4-BE49-F238E27FC236}">
                <a16:creationId xmlns:a16="http://schemas.microsoft.com/office/drawing/2014/main" id="{559F6EE9-09E1-1073-FF27-A11A9B7D26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C95C9-8433-4EEF-2D26-947B92EA8CD7}"/>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1128404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79F2-18CE-6949-A4C6-54CE388B00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E8B6ED8-D4F3-F55D-D79D-197E695023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CE11F0-F8B1-0E87-14B9-0BABD8E2D7C1}"/>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5" name="Footer Placeholder 4">
            <a:extLst>
              <a:ext uri="{FF2B5EF4-FFF2-40B4-BE49-F238E27FC236}">
                <a16:creationId xmlns:a16="http://schemas.microsoft.com/office/drawing/2014/main" id="{74564A6D-4EFC-968A-6782-A6A684716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D8DF52-9C8F-1DD9-197F-6CD854AEB435}"/>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3098898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97FD0-E1DD-A7E4-8191-11D6523DB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E51FDB-9DA3-CE51-DDFA-FB5B1FD735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4FBD32-2530-3067-FC5D-C75AA5C8BA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EF1013-895B-2A15-BA0F-973E5EE7D7A3}"/>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6" name="Footer Placeholder 5">
            <a:extLst>
              <a:ext uri="{FF2B5EF4-FFF2-40B4-BE49-F238E27FC236}">
                <a16:creationId xmlns:a16="http://schemas.microsoft.com/office/drawing/2014/main" id="{DA3DF13C-D24B-BD40-2B32-FA87514CA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BD7C85-BF13-B4C2-FDE4-5AF86F898194}"/>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914625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6F856-205E-B2AD-D61C-A985AF946D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E27C79-8241-AA77-412B-4CA31C2C35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8A18AD-9FDD-E75E-F3C9-51867DD78F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44D812-1101-7640-D4CA-88E5FA6AEE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EDDFFE-6303-8A77-A073-7DEF85E11C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7F09A8-0B1A-48CD-E411-B532BAF45959}"/>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8" name="Footer Placeholder 7">
            <a:extLst>
              <a:ext uri="{FF2B5EF4-FFF2-40B4-BE49-F238E27FC236}">
                <a16:creationId xmlns:a16="http://schemas.microsoft.com/office/drawing/2014/main" id="{4E6BA043-EAC0-97A3-58FC-3AF6A3D57A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DCBDE6-596F-DC39-4318-A4113AB60149}"/>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2563257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3F6B-0710-537F-F725-C853DB8EDE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25B7EF-4633-257A-88D6-F781D17E7996}"/>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4" name="Footer Placeholder 3">
            <a:extLst>
              <a:ext uri="{FF2B5EF4-FFF2-40B4-BE49-F238E27FC236}">
                <a16:creationId xmlns:a16="http://schemas.microsoft.com/office/drawing/2014/main" id="{E0DE7D14-1B61-B84F-BDD0-B84BAB16C4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8C908F-E7E9-D059-158E-692B39DDD4C3}"/>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3633669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640EB9-B152-0DC0-E84E-78C46B1DA7C6}"/>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3" name="Footer Placeholder 2">
            <a:extLst>
              <a:ext uri="{FF2B5EF4-FFF2-40B4-BE49-F238E27FC236}">
                <a16:creationId xmlns:a16="http://schemas.microsoft.com/office/drawing/2014/main" id="{C56D48E2-A298-E262-7101-89E5E1743C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5F5A50-62C6-D04E-7F3D-112B3038F522}"/>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2844248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88D4-2626-CFC8-ED30-DF6AC5F3B4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BC20B2-27C3-759A-3269-5A103CF7C0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3B1206-776B-41FD-B021-78040423A1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5FAA70-B220-48FE-ED7E-609DC751B257}"/>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6" name="Footer Placeholder 5">
            <a:extLst>
              <a:ext uri="{FF2B5EF4-FFF2-40B4-BE49-F238E27FC236}">
                <a16:creationId xmlns:a16="http://schemas.microsoft.com/office/drawing/2014/main" id="{317E3011-6A90-D336-C12E-1214A58C2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57016-17EB-6D1E-A0D0-FA8324CE5605}"/>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3039178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2E205-8E6C-2EE2-9B28-6BB648192D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21603FB-7E61-C050-2F85-6ACB174056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6334F3-0B69-B98B-A01C-00806BE54B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7C4368-050B-888A-8A32-397EE82FEF45}"/>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6" name="Footer Placeholder 5">
            <a:extLst>
              <a:ext uri="{FF2B5EF4-FFF2-40B4-BE49-F238E27FC236}">
                <a16:creationId xmlns:a16="http://schemas.microsoft.com/office/drawing/2014/main" id="{3A30E8D5-BD4A-EAD5-EB42-45DFC570AD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9111BC-EBC6-EA75-397B-BBD7595E588F}"/>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1439175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5FF32-A57E-7B22-241D-FF175F6012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1B7699-4185-EA57-4605-90C311FA01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0E690D-1DA6-F88A-B0F5-FC8EF2E3A326}"/>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5" name="Footer Placeholder 4">
            <a:extLst>
              <a:ext uri="{FF2B5EF4-FFF2-40B4-BE49-F238E27FC236}">
                <a16:creationId xmlns:a16="http://schemas.microsoft.com/office/drawing/2014/main" id="{3DB8BE89-1C6B-6F4D-C57F-E33315A464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1BD56-3011-8AD8-FFE2-EC94F5E36DD4}"/>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424150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67BDC-D4BA-C201-F2DE-8547D61139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AFCEA9-A2AE-88E8-98A0-14EB6F7C2E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A106B6-D9D0-DB98-C7D8-BF0E1AE13346}"/>
              </a:ext>
            </a:extLst>
          </p:cNvPr>
          <p:cNvSpPr>
            <a:spLocks noGrp="1"/>
          </p:cNvSpPr>
          <p:nvPr>
            <p:ph type="dt" sz="half" idx="10"/>
          </p:nvPr>
        </p:nvSpPr>
        <p:spPr/>
        <p:txBody>
          <a:bodyPr/>
          <a:lstStyle/>
          <a:p>
            <a:fld id="{A3FB6FF3-2516-8843-9111-8B52ACE2F233}" type="datetimeFigureOut">
              <a:rPr lang="en-US" smtClean="0"/>
              <a:t>6/19/25</a:t>
            </a:fld>
            <a:endParaRPr lang="en-US"/>
          </a:p>
        </p:txBody>
      </p:sp>
      <p:sp>
        <p:nvSpPr>
          <p:cNvPr id="5" name="Footer Placeholder 4">
            <a:extLst>
              <a:ext uri="{FF2B5EF4-FFF2-40B4-BE49-F238E27FC236}">
                <a16:creationId xmlns:a16="http://schemas.microsoft.com/office/drawing/2014/main" id="{F136A06C-AEEA-370C-8E3C-3E9DE276F0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4CEC3-932F-B0D4-1857-2892A8267951}"/>
              </a:ext>
            </a:extLst>
          </p:cNvPr>
          <p:cNvSpPr>
            <a:spLocks noGrp="1"/>
          </p:cNvSpPr>
          <p:nvPr>
            <p:ph type="sldNum" sz="quarter" idx="12"/>
          </p:nvPr>
        </p:nvSpPr>
        <p:spPr/>
        <p:txBody>
          <a:bodyPr/>
          <a:lstStyle/>
          <a:p>
            <a:fld id="{990E3E7B-F046-CF44-9035-8D76202C0091}" type="slidenum">
              <a:rPr lang="en-US" smtClean="0"/>
              <a:t>‹#›</a:t>
            </a:fld>
            <a:endParaRPr lang="en-US"/>
          </a:p>
        </p:txBody>
      </p:sp>
    </p:spTree>
    <p:extLst>
      <p:ext uri="{BB962C8B-B14F-4D97-AF65-F5344CB8AC3E}">
        <p14:creationId xmlns:p14="http://schemas.microsoft.com/office/powerpoint/2010/main" val="3298099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losing Slide">
    <p:bg>
      <p:bgPr>
        <a:gradFill flip="none" rotWithShape="1">
          <a:gsLst>
            <a:gs pos="55000">
              <a:schemeClr val="bg2">
                <a:tint val="40000"/>
                <a:satMod val="350000"/>
                <a:lumMod val="15000"/>
                <a:lumOff val="85000"/>
                <a:alpha val="44000"/>
              </a:schemeClr>
            </a:gs>
            <a:gs pos="0">
              <a:schemeClr val="tx1">
                <a:lumMod val="25000"/>
                <a:lumOff val="75000"/>
              </a:schemeClr>
            </a:gs>
            <a:gs pos="100000">
              <a:schemeClr val="tx1">
                <a:lumMod val="25000"/>
                <a:lumOff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descr="A white background with blue lines&#10;&#10;Description automatically generated">
            <a:extLst>
              <a:ext uri="{FF2B5EF4-FFF2-40B4-BE49-F238E27FC236}">
                <a16:creationId xmlns:a16="http://schemas.microsoft.com/office/drawing/2014/main" id="{2D3553D7-650F-400C-19AC-A46637AE22CA}"/>
              </a:ext>
            </a:extLst>
          </p:cNvPr>
          <p:cNvPicPr>
            <a:picLocks noChangeAspect="1"/>
          </p:cNvPicPr>
          <p:nvPr userDrawn="1"/>
        </p:nvPicPr>
        <p:blipFill>
          <a:blip r:embed="rId3"/>
          <a:stretch>
            <a:fillRect/>
          </a:stretch>
        </p:blipFill>
        <p:spPr>
          <a:xfrm>
            <a:off x="-97104" y="-121381"/>
            <a:ext cx="17161565" cy="9653380"/>
          </a:xfrm>
          <a:prstGeom prst="rect">
            <a:avLst/>
          </a:prstGeom>
        </p:spPr>
      </p:pic>
      <p:graphicFrame>
        <p:nvGraphicFramePr>
          <p:cNvPr id="22" name="Object 21" hidden="1"/>
          <p:cNvGraphicFramePr>
            <a:graphicFrameLocks noChangeAspect="1"/>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2" name="Object 2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6" name="Text Placeholder 5"/>
          <p:cNvSpPr>
            <a:spLocks noGrp="1"/>
          </p:cNvSpPr>
          <p:nvPr>
            <p:ph type="body" sz="quarter" idx="10" hasCustomPrompt="1"/>
          </p:nvPr>
        </p:nvSpPr>
        <p:spPr>
          <a:xfrm>
            <a:off x="607485" y="5661025"/>
            <a:ext cx="10960100" cy="552450"/>
          </a:xfrm>
        </p:spPr>
        <p:txBody>
          <a:bodyPr>
            <a:normAutofit/>
          </a:bodyPr>
          <a:lstStyle>
            <a:lvl1pPr marL="0" indent="0" algn="ctr">
              <a:buFontTx/>
              <a:buNone/>
              <a:defRPr sz="1600" b="0">
                <a:solidFill>
                  <a:schemeClr val="tx1"/>
                </a:solidFill>
                <a:latin typeface="Calibri"/>
                <a:cs typeface="Calibri"/>
              </a:defRPr>
            </a:lvl1pPr>
          </a:lstStyle>
          <a:p>
            <a:pPr lvl="0" algn="ctr"/>
            <a:r>
              <a:rPr lang="en-US" sz="1600" dirty="0"/>
              <a:t>Contact Information</a:t>
            </a:r>
          </a:p>
        </p:txBody>
      </p:sp>
      <p:pic>
        <p:nvPicPr>
          <p:cNvPr id="7" name="Picture 6">
            <a:extLst>
              <a:ext uri="{FF2B5EF4-FFF2-40B4-BE49-F238E27FC236}">
                <a16:creationId xmlns:a16="http://schemas.microsoft.com/office/drawing/2014/main" id="{94EF6A7F-20F1-3E4E-B6FF-4BA53BA35E45}"/>
              </a:ext>
            </a:extLst>
          </p:cNvPr>
          <p:cNvPicPr>
            <a:picLocks noChangeAspect="1"/>
          </p:cNvPicPr>
          <p:nvPr userDrawn="1"/>
        </p:nvPicPr>
        <p:blipFill>
          <a:blip r:embed="rId6"/>
          <a:stretch>
            <a:fillRect/>
          </a:stretch>
        </p:blipFill>
        <p:spPr>
          <a:xfrm>
            <a:off x="4942965" y="1707297"/>
            <a:ext cx="2289138" cy="2246432"/>
          </a:xfrm>
          <a:prstGeom prst="rect">
            <a:avLst/>
          </a:prstGeom>
        </p:spPr>
      </p:pic>
      <p:sp>
        <p:nvSpPr>
          <p:cNvPr id="9" name="TextBox 8">
            <a:extLst>
              <a:ext uri="{FF2B5EF4-FFF2-40B4-BE49-F238E27FC236}">
                <a16:creationId xmlns:a16="http://schemas.microsoft.com/office/drawing/2014/main" id="{EB02CD19-3CFF-169A-7BA3-C8A19375C4D0}"/>
              </a:ext>
            </a:extLst>
          </p:cNvPr>
          <p:cNvSpPr txBox="1"/>
          <p:nvPr userDrawn="1"/>
        </p:nvSpPr>
        <p:spPr>
          <a:xfrm>
            <a:off x="5083324" y="4303470"/>
            <a:ext cx="2008421" cy="523220"/>
          </a:xfrm>
          <a:prstGeom prst="rect">
            <a:avLst/>
          </a:prstGeom>
        </p:spPr>
        <p:txBody>
          <a:bodyPr wrap="square" rtlCol="0">
            <a:spAutoFit/>
          </a:bodyPr>
          <a:lstStyle/>
          <a:p>
            <a:pPr marL="0" marR="0" indent="0" algn="ctr" defTabSz="457200" rtl="0" eaLnBrk="1" fontAlgn="base" latinLnBrk="0" hangingPunct="1">
              <a:spcBef>
                <a:spcPts val="0"/>
              </a:spcBef>
              <a:spcAft>
                <a:spcPct val="0"/>
              </a:spcAft>
              <a:buClr>
                <a:srgbClr val="155E98"/>
              </a:buClr>
              <a:buSzPct val="100000"/>
              <a:buFont typeface="Arial" pitchFamily="34" charset="0"/>
              <a:buNone/>
              <a:tabLst/>
            </a:pPr>
            <a:r>
              <a:rPr kumimoji="0" lang="en-US" sz="2800" b="0" i="0" u="none" strike="noStrike" kern="1200" cap="none" spc="0" normalizeH="0" baseline="0" noProof="0" dirty="0">
                <a:ln>
                  <a:noFill/>
                </a:ln>
                <a:solidFill>
                  <a:schemeClr val="tx1"/>
                </a:solidFill>
                <a:effectLst/>
                <a:uLnTx/>
                <a:uFillTx/>
                <a:latin typeface="Optima" charset="0"/>
                <a:ea typeface="Optima" charset="0"/>
                <a:cs typeface="Optima" charset="0"/>
              </a:rPr>
              <a:t>C2ES.ORG </a:t>
            </a:r>
          </a:p>
        </p:txBody>
      </p:sp>
    </p:spTree>
    <p:extLst>
      <p:ext uri="{BB962C8B-B14F-4D97-AF65-F5344CB8AC3E}">
        <p14:creationId xmlns:p14="http://schemas.microsoft.com/office/powerpoint/2010/main" val="411648811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Opening Slide">
    <p:bg>
      <p:bgPr>
        <a:solidFill>
          <a:schemeClr val="bg1"/>
        </a:solidFill>
        <a:effectLst/>
      </p:bgPr>
    </p:bg>
    <p:spTree>
      <p:nvGrpSpPr>
        <p:cNvPr id="1" name=""/>
        <p:cNvGrpSpPr/>
        <p:nvPr/>
      </p:nvGrpSpPr>
      <p:grpSpPr>
        <a:xfrm>
          <a:off x="0" y="0"/>
          <a:ext cx="0" cy="0"/>
          <a:chOff x="0" y="0"/>
          <a:chExt cx="0" cy="0"/>
        </a:xfrm>
      </p:grpSpPr>
      <p:pic>
        <p:nvPicPr>
          <p:cNvPr id="8" name="Picture 7" descr="A white background with blue lines&#10;&#10;Description automatically generated">
            <a:extLst>
              <a:ext uri="{FF2B5EF4-FFF2-40B4-BE49-F238E27FC236}">
                <a16:creationId xmlns:a16="http://schemas.microsoft.com/office/drawing/2014/main" id="{6C9FA39D-43F0-0624-567C-B33CE6114C54}"/>
              </a:ext>
            </a:extLst>
          </p:cNvPr>
          <p:cNvPicPr>
            <a:picLocks noChangeAspect="1"/>
          </p:cNvPicPr>
          <p:nvPr userDrawn="1"/>
        </p:nvPicPr>
        <p:blipFill>
          <a:blip r:embed="rId5"/>
          <a:stretch>
            <a:fillRect/>
          </a:stretch>
        </p:blipFill>
        <p:spPr>
          <a:xfrm>
            <a:off x="0" y="0"/>
            <a:ext cx="12285530" cy="6858000"/>
          </a:xfrm>
          <a:prstGeom prst="rect">
            <a:avLst/>
          </a:prstGeom>
        </p:spPr>
      </p:pic>
      <p:pic>
        <p:nvPicPr>
          <p:cNvPr id="5" name="Picture 4" descr="A black background with blue text&#10;&#10;Description automatically generated with low confidence">
            <a:extLst>
              <a:ext uri="{FF2B5EF4-FFF2-40B4-BE49-F238E27FC236}">
                <a16:creationId xmlns:a16="http://schemas.microsoft.com/office/drawing/2014/main" id="{DF78AEDC-1526-90B4-AA66-8F0AC8F10652}"/>
              </a:ext>
            </a:extLst>
          </p:cNvPr>
          <p:cNvPicPr>
            <a:picLocks noChangeAspect="1"/>
          </p:cNvPicPr>
          <p:nvPr userDrawn="1"/>
        </p:nvPicPr>
        <p:blipFill>
          <a:blip r:embed="rId6"/>
          <a:stretch>
            <a:fillRect/>
          </a:stretch>
        </p:blipFill>
        <p:spPr>
          <a:xfrm>
            <a:off x="670216" y="5211817"/>
            <a:ext cx="4590469" cy="1302104"/>
          </a:xfrm>
          <a:prstGeom prst="rect">
            <a:avLst/>
          </a:prstGeom>
        </p:spPr>
      </p:pic>
      <p:graphicFrame>
        <p:nvGraphicFramePr>
          <p:cNvPr id="22" name="Object 21" hidden="1"/>
          <p:cNvGraphicFramePr>
            <a:graphicFrameLocks noChangeAspect="1"/>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7" imgW="360" imgH="360" progId="">
                  <p:embed/>
                </p:oleObj>
              </mc:Choice>
              <mc:Fallback>
                <p:oleObj name="think-cell Slide" r:id="rId7" imgW="360" imgH="360" progId="">
                  <p:embed/>
                  <p:pic>
                    <p:nvPicPr>
                      <p:cNvPr id="22" name="Object 21"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 name="Title 1"/>
          <p:cNvSpPr>
            <a:spLocks noGrp="1"/>
          </p:cNvSpPr>
          <p:nvPr>
            <p:ph type="ctrTitle"/>
            <p:custDataLst>
              <p:tags r:id="rId2"/>
            </p:custDataLst>
          </p:nvPr>
        </p:nvSpPr>
        <p:spPr>
          <a:xfrm>
            <a:off x="2967568" y="2120612"/>
            <a:ext cx="8737600" cy="456938"/>
          </a:xfrm>
          <a:noFill/>
          <a:ln>
            <a:noFill/>
          </a:ln>
        </p:spPr>
        <p:txBody>
          <a:bodyPr>
            <a:normAutofit/>
          </a:bodyPr>
          <a:lstStyle>
            <a:lvl1pPr algn="l">
              <a:defRPr sz="3200" b="1" i="0">
                <a:solidFill>
                  <a:schemeClr val="tx1"/>
                </a:solidFill>
                <a:latin typeface="Calibri"/>
                <a:cs typeface="Calibri"/>
              </a:defRPr>
            </a:lvl1pPr>
          </a:lstStyle>
          <a:p>
            <a:r>
              <a:rPr lang="en-US"/>
              <a:t>Click to edit Master title style</a:t>
            </a:r>
            <a:endParaRPr lang="en-US" dirty="0"/>
          </a:p>
        </p:txBody>
      </p:sp>
      <p:sp>
        <p:nvSpPr>
          <p:cNvPr id="3" name="Subtitle 2"/>
          <p:cNvSpPr>
            <a:spLocks noGrp="1"/>
          </p:cNvSpPr>
          <p:nvPr>
            <p:ph type="subTitle" idx="1" hasCustomPrompt="1"/>
            <p:custDataLst>
              <p:tags r:id="rId3"/>
            </p:custDataLst>
          </p:nvPr>
        </p:nvSpPr>
        <p:spPr>
          <a:xfrm>
            <a:off x="2967568" y="3670137"/>
            <a:ext cx="6703483" cy="226745"/>
          </a:xfrm>
          <a:prstGeom prst="rect">
            <a:avLst/>
          </a:prstGeom>
          <a:noFill/>
          <a:ln>
            <a:noFill/>
          </a:ln>
        </p:spPr>
        <p:txBody>
          <a:bodyPr>
            <a:noAutofit/>
          </a:bodyPr>
          <a:lstStyle>
            <a:lvl1pPr marL="0" indent="0" algn="l">
              <a:buNone/>
              <a:defRPr sz="1400" b="0" i="1" u="none" cap="none">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a:t>
            </a:r>
          </a:p>
        </p:txBody>
      </p:sp>
      <p:sp>
        <p:nvSpPr>
          <p:cNvPr id="6" name="Text Placeholder 5"/>
          <p:cNvSpPr>
            <a:spLocks noGrp="1"/>
          </p:cNvSpPr>
          <p:nvPr>
            <p:ph type="body" sz="quarter" idx="10" hasCustomPrompt="1"/>
          </p:nvPr>
        </p:nvSpPr>
        <p:spPr>
          <a:xfrm>
            <a:off x="2965451" y="3940092"/>
            <a:ext cx="6705600" cy="231342"/>
          </a:xfrm>
        </p:spPr>
        <p:txBody>
          <a:bodyPr>
            <a:noAutofit/>
          </a:bodyPr>
          <a:lstStyle>
            <a:lvl1pPr marL="0" indent="0" algn="l">
              <a:buFontTx/>
              <a:buNone/>
              <a:defRPr sz="1300" b="0" i="1">
                <a:solidFill>
                  <a:schemeClr val="tx1"/>
                </a:solidFill>
                <a:latin typeface="+mn-lt"/>
                <a:cs typeface="Arial"/>
              </a:defRPr>
            </a:lvl1pPr>
          </a:lstStyle>
          <a:p>
            <a:pPr lvl="0"/>
            <a:r>
              <a:rPr lang="en-US" dirty="0"/>
              <a:t>Speaking Engagement</a:t>
            </a:r>
          </a:p>
        </p:txBody>
      </p:sp>
      <p:sp>
        <p:nvSpPr>
          <p:cNvPr id="7" name="TextBox 6"/>
          <p:cNvSpPr txBox="1"/>
          <p:nvPr userDrawn="1"/>
        </p:nvSpPr>
        <p:spPr>
          <a:xfrm>
            <a:off x="6197600" y="533400"/>
            <a:ext cx="362920" cy="338554"/>
          </a:xfrm>
          <a:prstGeom prst="rect">
            <a:avLst/>
          </a:prstGeom>
        </p:spPr>
        <p:txBody>
          <a:bodyPr wrap="none" rtlCol="0">
            <a:spAutoFit/>
          </a:bodyPr>
          <a:lstStyle/>
          <a:p>
            <a:pPr marL="176213" marR="0" indent="-176213" algn="l" defTabSz="457200" rtl="0" eaLnBrk="1" fontAlgn="base" latinLnBrk="0" hangingPunct="1">
              <a:spcBef>
                <a:spcPts val="0"/>
              </a:spcBef>
              <a:spcAft>
                <a:spcPct val="0"/>
              </a:spcAft>
              <a:buClr>
                <a:srgbClr val="155E98"/>
              </a:buClr>
              <a:buSzPct val="100000"/>
              <a:buFont typeface="Arial" pitchFamily="34" charset="0"/>
              <a:buChar char="•"/>
              <a:tabLst/>
            </a:pPr>
            <a:endParaRPr kumimoji="0" lang="en-US" sz="1600" b="0" i="0" u="none" strike="noStrike" kern="1200" cap="none" spc="0" normalizeH="0" baseline="0" noProof="0" dirty="0" err="1">
              <a:ln>
                <a:noFill/>
              </a:ln>
              <a:solidFill>
                <a:srgbClr val="222222"/>
              </a:solidFill>
              <a:effectLst/>
              <a:uLnTx/>
              <a:uFillTx/>
              <a:latin typeface="+mn-lt"/>
              <a:ea typeface="+mn-ea"/>
              <a:cs typeface="+mn-cs"/>
            </a:endParaRPr>
          </a:p>
        </p:txBody>
      </p:sp>
      <p:sp>
        <p:nvSpPr>
          <p:cNvPr id="28" name="Text Placeholder 27"/>
          <p:cNvSpPr>
            <a:spLocks noGrp="1"/>
          </p:cNvSpPr>
          <p:nvPr>
            <p:ph type="body" sz="quarter" idx="11" hasCustomPrompt="1"/>
          </p:nvPr>
        </p:nvSpPr>
        <p:spPr>
          <a:xfrm>
            <a:off x="8659642" y="304800"/>
            <a:ext cx="3014133" cy="304800"/>
          </a:xfrm>
        </p:spPr>
        <p:txBody>
          <a:bodyPr>
            <a:noAutofit/>
          </a:bodyPr>
          <a:lstStyle>
            <a:lvl1pPr marL="0" indent="0" algn="r">
              <a:buNone/>
              <a:defRPr sz="1000" b="0">
                <a:solidFill>
                  <a:schemeClr val="tx1"/>
                </a:solidFill>
                <a:latin typeface="Calibri"/>
                <a:cs typeface="Calibri"/>
              </a:defRPr>
            </a:lvl1pPr>
            <a:lvl2pPr marL="183578" indent="0" algn="r">
              <a:buNone/>
              <a:defRPr sz="1000">
                <a:latin typeface="Calibri"/>
                <a:cs typeface="Calibri"/>
              </a:defRPr>
            </a:lvl2pPr>
            <a:lvl3pPr marL="374015" indent="0" algn="r">
              <a:buNone/>
              <a:defRPr sz="1000">
                <a:latin typeface="Calibri"/>
                <a:cs typeface="Calibri"/>
              </a:defRPr>
            </a:lvl3pPr>
            <a:lvl4pPr marL="556895" indent="0" algn="r">
              <a:buNone/>
              <a:defRPr sz="1000">
                <a:latin typeface="Calibri"/>
                <a:cs typeface="Calibri"/>
              </a:defRPr>
            </a:lvl4pPr>
            <a:lvl5pPr marL="738187" indent="0" algn="r">
              <a:buNone/>
              <a:defRPr sz="1000">
                <a:latin typeface="Calibri"/>
                <a:cs typeface="Calibri"/>
              </a:defRPr>
            </a:lvl5pPr>
          </a:lstStyle>
          <a:p>
            <a:pPr lvl="0"/>
            <a:r>
              <a:rPr lang="en-US" dirty="0"/>
              <a:t>Date</a:t>
            </a:r>
          </a:p>
        </p:txBody>
      </p:sp>
      <p:sp>
        <p:nvSpPr>
          <p:cNvPr id="11" name="TextBox 10"/>
          <p:cNvSpPr txBox="1"/>
          <p:nvPr userDrawn="1"/>
        </p:nvSpPr>
        <p:spPr>
          <a:xfrm>
            <a:off x="9317639" y="5877029"/>
            <a:ext cx="2356136" cy="523220"/>
          </a:xfrm>
          <a:prstGeom prst="rect">
            <a:avLst/>
          </a:prstGeom>
        </p:spPr>
        <p:txBody>
          <a:bodyPr wrap="square" rtlCol="0">
            <a:spAutoFit/>
          </a:bodyPr>
          <a:lstStyle/>
          <a:p>
            <a:pPr marL="0" marR="0" indent="0" algn="r" defTabSz="457200" rtl="0" eaLnBrk="1" fontAlgn="base" latinLnBrk="0" hangingPunct="1">
              <a:spcBef>
                <a:spcPts val="0"/>
              </a:spcBef>
              <a:spcAft>
                <a:spcPct val="0"/>
              </a:spcAft>
              <a:buClr>
                <a:srgbClr val="155E98"/>
              </a:buClr>
              <a:buSzPct val="100000"/>
              <a:buFont typeface="Arial" pitchFamily="34" charset="0"/>
              <a:buNone/>
              <a:tabLst/>
            </a:pPr>
            <a:r>
              <a:rPr kumimoji="0" lang="en-US" sz="2800" b="0" i="0" u="none" strike="noStrike" kern="1200" cap="none" spc="0" normalizeH="0" baseline="0" noProof="0" dirty="0">
                <a:ln>
                  <a:noFill/>
                </a:ln>
                <a:solidFill>
                  <a:schemeClr val="tx1"/>
                </a:solidFill>
                <a:effectLst/>
                <a:uLnTx/>
                <a:uFillTx/>
                <a:latin typeface="Optima" charset="0"/>
                <a:ea typeface="Optima" charset="0"/>
                <a:cs typeface="Optima" charset="0"/>
              </a:rPr>
              <a:t>C2ES.ORG </a:t>
            </a:r>
          </a:p>
        </p:txBody>
      </p:sp>
    </p:spTree>
    <p:extLst>
      <p:ext uri="{BB962C8B-B14F-4D97-AF65-F5344CB8AC3E}">
        <p14:creationId xmlns:p14="http://schemas.microsoft.com/office/powerpoint/2010/main" val="218677156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bg1"/>
        </a:solidFill>
        <a:effectLst/>
      </p:bgPr>
    </p:bg>
    <p:spTree>
      <p:nvGrpSpPr>
        <p:cNvPr id="1" name=""/>
        <p:cNvGrpSpPr/>
        <p:nvPr/>
      </p:nvGrpSpPr>
      <p:grpSpPr>
        <a:xfrm>
          <a:off x="0" y="0"/>
          <a:ext cx="0" cy="0"/>
          <a:chOff x="0" y="0"/>
          <a:chExt cx="0" cy="0"/>
        </a:xfrm>
      </p:grpSpPr>
      <p:pic>
        <p:nvPicPr>
          <p:cNvPr id="8" name="Picture 7" descr="A white background with blue lines&#10;&#10;Description automatically generated">
            <a:extLst>
              <a:ext uri="{FF2B5EF4-FFF2-40B4-BE49-F238E27FC236}">
                <a16:creationId xmlns:a16="http://schemas.microsoft.com/office/drawing/2014/main" id="{6C9FA39D-43F0-0624-567C-B33CE6114C54}"/>
              </a:ext>
            </a:extLst>
          </p:cNvPr>
          <p:cNvPicPr>
            <a:picLocks noChangeAspect="1"/>
          </p:cNvPicPr>
          <p:nvPr userDrawn="1"/>
        </p:nvPicPr>
        <p:blipFill>
          <a:blip r:embed="rId5"/>
          <a:stretch>
            <a:fillRect/>
          </a:stretch>
        </p:blipFill>
        <p:spPr>
          <a:xfrm>
            <a:off x="0" y="0"/>
            <a:ext cx="12285530" cy="6858000"/>
          </a:xfrm>
          <a:prstGeom prst="rect">
            <a:avLst/>
          </a:prstGeom>
        </p:spPr>
      </p:pic>
      <p:pic>
        <p:nvPicPr>
          <p:cNvPr id="5" name="Picture 4" descr="A black background with blue text&#10;&#10;Description automatically generated with low confidence">
            <a:extLst>
              <a:ext uri="{FF2B5EF4-FFF2-40B4-BE49-F238E27FC236}">
                <a16:creationId xmlns:a16="http://schemas.microsoft.com/office/drawing/2014/main" id="{DF78AEDC-1526-90B4-AA66-8F0AC8F10652}"/>
              </a:ext>
            </a:extLst>
          </p:cNvPr>
          <p:cNvPicPr>
            <a:picLocks noChangeAspect="1"/>
          </p:cNvPicPr>
          <p:nvPr userDrawn="1"/>
        </p:nvPicPr>
        <p:blipFill>
          <a:blip r:embed="rId6"/>
          <a:stretch>
            <a:fillRect/>
          </a:stretch>
        </p:blipFill>
        <p:spPr>
          <a:xfrm>
            <a:off x="670216" y="5211817"/>
            <a:ext cx="4590469" cy="1302104"/>
          </a:xfrm>
          <a:prstGeom prst="rect">
            <a:avLst/>
          </a:prstGeom>
        </p:spPr>
      </p:pic>
      <p:graphicFrame>
        <p:nvGraphicFramePr>
          <p:cNvPr id="22" name="Object 21" hidden="1"/>
          <p:cNvGraphicFramePr>
            <a:graphicFrameLocks noChangeAspect="1"/>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7" imgW="360" imgH="360" progId="">
                  <p:embed/>
                </p:oleObj>
              </mc:Choice>
              <mc:Fallback>
                <p:oleObj name="think-cell Slide" r:id="rId7" imgW="360" imgH="360" progId="">
                  <p:embed/>
                  <p:pic>
                    <p:nvPicPr>
                      <p:cNvPr id="22" name="Object 21"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 name="Title 1"/>
          <p:cNvSpPr>
            <a:spLocks noGrp="1"/>
          </p:cNvSpPr>
          <p:nvPr>
            <p:ph type="ctrTitle"/>
            <p:custDataLst>
              <p:tags r:id="rId2"/>
            </p:custDataLst>
          </p:nvPr>
        </p:nvSpPr>
        <p:spPr>
          <a:xfrm>
            <a:off x="2967568" y="2120612"/>
            <a:ext cx="8737600" cy="456938"/>
          </a:xfrm>
          <a:noFill/>
          <a:ln>
            <a:noFill/>
          </a:ln>
        </p:spPr>
        <p:txBody>
          <a:bodyPr>
            <a:normAutofit/>
          </a:bodyPr>
          <a:lstStyle>
            <a:lvl1pPr algn="l">
              <a:defRPr sz="3200" b="1" i="0">
                <a:solidFill>
                  <a:schemeClr val="tx1"/>
                </a:solidFill>
                <a:latin typeface="Calibri"/>
                <a:cs typeface="Calibri"/>
              </a:defRPr>
            </a:lvl1pPr>
          </a:lstStyle>
          <a:p>
            <a:r>
              <a:rPr lang="en-US"/>
              <a:t>Click to edit Master title style</a:t>
            </a:r>
            <a:endParaRPr lang="en-US" dirty="0"/>
          </a:p>
        </p:txBody>
      </p:sp>
      <p:sp>
        <p:nvSpPr>
          <p:cNvPr id="3" name="Subtitle 2"/>
          <p:cNvSpPr>
            <a:spLocks noGrp="1"/>
          </p:cNvSpPr>
          <p:nvPr>
            <p:ph type="subTitle" idx="1" hasCustomPrompt="1"/>
            <p:custDataLst>
              <p:tags r:id="rId3"/>
            </p:custDataLst>
          </p:nvPr>
        </p:nvSpPr>
        <p:spPr>
          <a:xfrm>
            <a:off x="2967568" y="3670137"/>
            <a:ext cx="6703483" cy="226745"/>
          </a:xfrm>
          <a:prstGeom prst="rect">
            <a:avLst/>
          </a:prstGeom>
          <a:noFill/>
          <a:ln>
            <a:noFill/>
          </a:ln>
        </p:spPr>
        <p:txBody>
          <a:bodyPr>
            <a:noAutofit/>
          </a:bodyPr>
          <a:lstStyle>
            <a:lvl1pPr marL="0" indent="0" algn="l">
              <a:buNone/>
              <a:defRPr sz="1400" b="0" i="1" u="none" cap="none">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a:t>
            </a:r>
          </a:p>
        </p:txBody>
      </p:sp>
      <p:sp>
        <p:nvSpPr>
          <p:cNvPr id="6" name="Text Placeholder 5"/>
          <p:cNvSpPr>
            <a:spLocks noGrp="1"/>
          </p:cNvSpPr>
          <p:nvPr>
            <p:ph type="body" sz="quarter" idx="10" hasCustomPrompt="1"/>
          </p:nvPr>
        </p:nvSpPr>
        <p:spPr>
          <a:xfrm>
            <a:off x="2965451" y="3940092"/>
            <a:ext cx="6705600" cy="231342"/>
          </a:xfrm>
        </p:spPr>
        <p:txBody>
          <a:bodyPr>
            <a:noAutofit/>
          </a:bodyPr>
          <a:lstStyle>
            <a:lvl1pPr marL="0" indent="0" algn="l">
              <a:buFontTx/>
              <a:buNone/>
              <a:defRPr sz="1300" b="0" i="1">
                <a:solidFill>
                  <a:schemeClr val="tx1"/>
                </a:solidFill>
                <a:latin typeface="+mn-lt"/>
                <a:cs typeface="Arial"/>
              </a:defRPr>
            </a:lvl1pPr>
          </a:lstStyle>
          <a:p>
            <a:pPr lvl="0"/>
            <a:r>
              <a:rPr lang="en-US" dirty="0"/>
              <a:t>Speaking Engagement</a:t>
            </a:r>
          </a:p>
        </p:txBody>
      </p:sp>
      <p:sp>
        <p:nvSpPr>
          <p:cNvPr id="7" name="TextBox 6"/>
          <p:cNvSpPr txBox="1"/>
          <p:nvPr userDrawn="1"/>
        </p:nvSpPr>
        <p:spPr>
          <a:xfrm>
            <a:off x="6197600" y="533400"/>
            <a:ext cx="362920" cy="338554"/>
          </a:xfrm>
          <a:prstGeom prst="rect">
            <a:avLst/>
          </a:prstGeom>
        </p:spPr>
        <p:txBody>
          <a:bodyPr wrap="none" rtlCol="0">
            <a:spAutoFit/>
          </a:bodyPr>
          <a:lstStyle/>
          <a:p>
            <a:pPr marL="176213" marR="0" indent="-176213" algn="l" defTabSz="457200" rtl="0" eaLnBrk="1" fontAlgn="base" latinLnBrk="0" hangingPunct="1">
              <a:spcBef>
                <a:spcPts val="0"/>
              </a:spcBef>
              <a:spcAft>
                <a:spcPct val="0"/>
              </a:spcAft>
              <a:buClr>
                <a:srgbClr val="155E98"/>
              </a:buClr>
              <a:buSzPct val="100000"/>
              <a:buFont typeface="Arial" pitchFamily="34" charset="0"/>
              <a:buChar char="•"/>
              <a:tabLst/>
            </a:pPr>
            <a:endParaRPr kumimoji="0" lang="en-US" sz="1600" b="0" i="0" u="none" strike="noStrike" kern="1200" cap="none" spc="0" normalizeH="0" baseline="0" noProof="0" dirty="0" err="1">
              <a:ln>
                <a:noFill/>
              </a:ln>
              <a:solidFill>
                <a:srgbClr val="222222"/>
              </a:solidFill>
              <a:effectLst/>
              <a:uLnTx/>
              <a:uFillTx/>
              <a:latin typeface="+mn-lt"/>
              <a:ea typeface="+mn-ea"/>
              <a:cs typeface="+mn-cs"/>
            </a:endParaRPr>
          </a:p>
        </p:txBody>
      </p:sp>
      <p:sp>
        <p:nvSpPr>
          <p:cNvPr id="28" name="Text Placeholder 27"/>
          <p:cNvSpPr>
            <a:spLocks noGrp="1"/>
          </p:cNvSpPr>
          <p:nvPr>
            <p:ph type="body" sz="quarter" idx="11" hasCustomPrompt="1"/>
          </p:nvPr>
        </p:nvSpPr>
        <p:spPr>
          <a:xfrm>
            <a:off x="8659642" y="304800"/>
            <a:ext cx="3014133" cy="304800"/>
          </a:xfrm>
        </p:spPr>
        <p:txBody>
          <a:bodyPr>
            <a:noAutofit/>
          </a:bodyPr>
          <a:lstStyle>
            <a:lvl1pPr marL="0" indent="0" algn="r">
              <a:buNone/>
              <a:defRPr sz="1000" b="0">
                <a:solidFill>
                  <a:schemeClr val="tx1"/>
                </a:solidFill>
                <a:latin typeface="Calibri"/>
                <a:cs typeface="Calibri"/>
              </a:defRPr>
            </a:lvl1pPr>
            <a:lvl2pPr marL="183578" indent="0" algn="r">
              <a:buNone/>
              <a:defRPr sz="1000">
                <a:latin typeface="Calibri"/>
                <a:cs typeface="Calibri"/>
              </a:defRPr>
            </a:lvl2pPr>
            <a:lvl3pPr marL="374015" indent="0" algn="r">
              <a:buNone/>
              <a:defRPr sz="1000">
                <a:latin typeface="Calibri"/>
                <a:cs typeface="Calibri"/>
              </a:defRPr>
            </a:lvl3pPr>
            <a:lvl4pPr marL="556895" indent="0" algn="r">
              <a:buNone/>
              <a:defRPr sz="1000">
                <a:latin typeface="Calibri"/>
                <a:cs typeface="Calibri"/>
              </a:defRPr>
            </a:lvl4pPr>
            <a:lvl5pPr marL="738187" indent="0" algn="r">
              <a:buNone/>
              <a:defRPr sz="1000">
                <a:latin typeface="Calibri"/>
                <a:cs typeface="Calibri"/>
              </a:defRPr>
            </a:lvl5pPr>
          </a:lstStyle>
          <a:p>
            <a:pPr lvl="0"/>
            <a:r>
              <a:rPr lang="en-US" dirty="0"/>
              <a:t>Date</a:t>
            </a:r>
          </a:p>
        </p:txBody>
      </p:sp>
      <p:sp>
        <p:nvSpPr>
          <p:cNvPr id="11" name="TextBox 10"/>
          <p:cNvSpPr txBox="1"/>
          <p:nvPr userDrawn="1"/>
        </p:nvSpPr>
        <p:spPr>
          <a:xfrm>
            <a:off x="9317639" y="5877029"/>
            <a:ext cx="2356136" cy="523220"/>
          </a:xfrm>
          <a:prstGeom prst="rect">
            <a:avLst/>
          </a:prstGeom>
        </p:spPr>
        <p:txBody>
          <a:bodyPr wrap="square" rtlCol="0">
            <a:spAutoFit/>
          </a:bodyPr>
          <a:lstStyle/>
          <a:p>
            <a:pPr marL="0" marR="0" indent="0" algn="r" defTabSz="457200" rtl="0" eaLnBrk="1" fontAlgn="base" latinLnBrk="0" hangingPunct="1">
              <a:spcBef>
                <a:spcPts val="0"/>
              </a:spcBef>
              <a:spcAft>
                <a:spcPct val="0"/>
              </a:spcAft>
              <a:buClr>
                <a:srgbClr val="155E98"/>
              </a:buClr>
              <a:buSzPct val="100000"/>
              <a:buFont typeface="Arial" pitchFamily="34" charset="0"/>
              <a:buNone/>
              <a:tabLst/>
            </a:pPr>
            <a:r>
              <a:rPr kumimoji="0" lang="en-US" sz="2800" b="0" i="0" u="none" strike="noStrike" kern="1200" cap="none" spc="0" normalizeH="0" baseline="0" noProof="0" dirty="0">
                <a:ln>
                  <a:noFill/>
                </a:ln>
                <a:solidFill>
                  <a:schemeClr val="tx1"/>
                </a:solidFill>
                <a:effectLst/>
                <a:uLnTx/>
                <a:uFillTx/>
                <a:latin typeface="Optima" charset="0"/>
                <a:ea typeface="Optima" charset="0"/>
                <a:cs typeface="Optima" charset="0"/>
              </a:rPr>
              <a:t>C2ES.ORG </a:t>
            </a:r>
          </a:p>
        </p:txBody>
      </p:sp>
    </p:spTree>
    <p:extLst>
      <p:ext uri="{BB962C8B-B14F-4D97-AF65-F5344CB8AC3E}">
        <p14:creationId xmlns:p14="http://schemas.microsoft.com/office/powerpoint/2010/main" val="384546800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ed List">
    <p:bg>
      <p:bgRef idx="1001">
        <a:schemeClr val="bg1"/>
      </p:bgRef>
    </p:bg>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a:xfrm>
            <a:off x="500363" y="1223961"/>
            <a:ext cx="10960100" cy="5132388"/>
          </a:xfrm>
        </p:spPr>
        <p:txBody>
          <a:bodyPr/>
          <a:lstStyle>
            <a:lvl1pPr marL="228600" indent="-228600">
              <a:buClr>
                <a:schemeClr val="tx1"/>
              </a:buClr>
              <a:buSzPct val="100000"/>
              <a:buFont typeface="Courier New" panose="02070309020205020404" pitchFamily="49" charset="0"/>
              <a:buChar char="o"/>
              <a:defRPr sz="2400" b="0" baseline="0">
                <a:latin typeface="+mn-lt"/>
              </a:defRPr>
            </a:lvl1pPr>
            <a:lvl2pPr marL="356616" indent="-228600">
              <a:buClr>
                <a:schemeClr val="tx1"/>
              </a:buClr>
              <a:buSzPct val="100000"/>
              <a:buFont typeface="System Font Regular"/>
              <a:buChar char="–"/>
              <a:defRPr/>
            </a:lvl2pPr>
            <a:lvl3pPr marL="548640" indent="-228600">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84708" y="254762"/>
            <a:ext cx="9829065" cy="564635"/>
          </a:xfrm>
        </p:spPr>
        <p:txBody>
          <a:bodyPr/>
          <a:lstStyle>
            <a:lvl1pPr>
              <a:defRPr sz="2600" baseline="0">
                <a:solidFill>
                  <a:schemeClr val="tx1"/>
                </a:solidFill>
              </a:defRPr>
            </a:lvl1pPr>
          </a:lstStyle>
          <a:p>
            <a:r>
              <a:rPr lang="en-US"/>
              <a:t>Click to edit Master title style</a:t>
            </a:r>
            <a:endParaRPr lang="en-US" dirty="0"/>
          </a:p>
        </p:txBody>
      </p:sp>
      <p:sp>
        <p:nvSpPr>
          <p:cNvPr id="5" name="Slide Number Placeholder 4"/>
          <p:cNvSpPr>
            <a:spLocks noGrp="1"/>
          </p:cNvSpPr>
          <p:nvPr>
            <p:ph type="sldNum" sz="quarter" idx="13"/>
          </p:nvPr>
        </p:nvSpPr>
        <p:spPr>
          <a:xfrm>
            <a:off x="11004516" y="6370183"/>
            <a:ext cx="613717" cy="246888"/>
          </a:xfrm>
        </p:spPr>
        <p:txBody>
          <a:bodyPr/>
          <a:lstStyle/>
          <a:p>
            <a:fld id="{3675A01C-4065-1549-ACEF-B613474B14E8}" type="slidenum">
              <a:rPr lang="en-US" smtClean="0"/>
              <a:pPr/>
              <a:t>‹#›</a:t>
            </a:fld>
            <a:endParaRPr lang="en-US" dirty="0"/>
          </a:p>
        </p:txBody>
      </p:sp>
      <p:sp>
        <p:nvSpPr>
          <p:cNvPr id="6" name="Footer Placeholder 6">
            <a:extLst>
              <a:ext uri="{FF2B5EF4-FFF2-40B4-BE49-F238E27FC236}">
                <a16:creationId xmlns:a16="http://schemas.microsoft.com/office/drawing/2014/main" id="{02796825-8736-612A-3016-793CDE0151ED}"/>
              </a:ext>
            </a:extLst>
          </p:cNvPr>
          <p:cNvSpPr>
            <a:spLocks noGrp="1"/>
          </p:cNvSpPr>
          <p:nvPr>
            <p:ph type="ftr" sz="quarter" idx="3"/>
          </p:nvPr>
        </p:nvSpPr>
        <p:spPr>
          <a:xfrm>
            <a:off x="500363" y="6356351"/>
            <a:ext cx="6419421" cy="240711"/>
          </a:xfrm>
          <a:prstGeom prst="rect">
            <a:avLst/>
          </a:prstGeom>
        </p:spPr>
        <p:txBody>
          <a:bodyPr vert="horz" lIns="91440" tIns="45720" rIns="91440" bIns="45720" rtlCol="0" anchor="ctr"/>
          <a:lstStyle>
            <a:lvl1pPr algn="l">
              <a:defRPr sz="1000" b="1" i="1" baseline="0">
                <a:solidFill>
                  <a:schemeClr val="tx1"/>
                </a:solidFill>
                <a:latin typeface="Calibri"/>
                <a:cs typeface="Calibri"/>
              </a:defRPr>
            </a:lvl1pPr>
          </a:lstStyle>
          <a:p>
            <a:r>
              <a:rPr lang="en-US" dirty="0"/>
              <a:t>RINGO SB62 Briefing: Climate Finance Negotiations</a:t>
            </a:r>
          </a:p>
        </p:txBody>
      </p:sp>
    </p:spTree>
    <p:extLst>
      <p:ext uri="{BB962C8B-B14F-4D97-AF65-F5344CB8AC3E}">
        <p14:creationId xmlns:p14="http://schemas.microsoft.com/office/powerpoint/2010/main" val="1951094328"/>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84708" y="254762"/>
            <a:ext cx="9829065" cy="564635"/>
          </a:xfrm>
        </p:spPr>
        <p:txBody>
          <a:bodyPr/>
          <a:lstStyle>
            <a:lvl1pPr>
              <a:defRPr sz="2600" baseline="0">
                <a:solidFill>
                  <a:schemeClr val="tx1"/>
                </a:solidFill>
              </a:defRPr>
            </a:lvl1pPr>
          </a:lstStyle>
          <a:p>
            <a:r>
              <a:rPr lang="en-US"/>
              <a:t>Click to edit Master title style</a:t>
            </a:r>
            <a:endParaRPr lang="en-US" dirty="0"/>
          </a:p>
        </p:txBody>
      </p:sp>
      <p:sp>
        <p:nvSpPr>
          <p:cNvPr id="5" name="Slide Number Placeholder 4"/>
          <p:cNvSpPr>
            <a:spLocks noGrp="1"/>
          </p:cNvSpPr>
          <p:nvPr>
            <p:ph type="sldNum" sz="quarter" idx="13"/>
          </p:nvPr>
        </p:nvSpPr>
        <p:spPr>
          <a:xfrm>
            <a:off x="11004516" y="6370183"/>
            <a:ext cx="613717" cy="246888"/>
          </a:xfrm>
        </p:spPr>
        <p:txBody>
          <a:bodyPr/>
          <a:lstStyle/>
          <a:p>
            <a:fld id="{3675A01C-4065-1549-ACEF-B613474B14E8}" type="slidenum">
              <a:rPr lang="en-US" smtClean="0"/>
              <a:pPr/>
              <a:t>‹#›</a:t>
            </a:fld>
            <a:endParaRPr lang="en-US" dirty="0"/>
          </a:p>
        </p:txBody>
      </p:sp>
      <p:sp>
        <p:nvSpPr>
          <p:cNvPr id="6" name="Footer Placeholder 6">
            <a:extLst>
              <a:ext uri="{FF2B5EF4-FFF2-40B4-BE49-F238E27FC236}">
                <a16:creationId xmlns:a16="http://schemas.microsoft.com/office/drawing/2014/main" id="{02796825-8736-612A-3016-793CDE0151ED}"/>
              </a:ext>
            </a:extLst>
          </p:cNvPr>
          <p:cNvSpPr>
            <a:spLocks noGrp="1"/>
          </p:cNvSpPr>
          <p:nvPr>
            <p:ph type="ftr" sz="quarter" idx="3"/>
          </p:nvPr>
        </p:nvSpPr>
        <p:spPr>
          <a:xfrm>
            <a:off x="500363" y="6356351"/>
            <a:ext cx="6419421" cy="240711"/>
          </a:xfrm>
          <a:prstGeom prst="rect">
            <a:avLst/>
          </a:prstGeom>
        </p:spPr>
        <p:txBody>
          <a:bodyPr vert="horz" lIns="91440" tIns="45720" rIns="91440" bIns="45720" rtlCol="0" anchor="ctr"/>
          <a:lstStyle>
            <a:lvl1pPr algn="l">
              <a:defRPr sz="1000" b="1" i="1" baseline="0">
                <a:solidFill>
                  <a:schemeClr val="tx1"/>
                </a:solidFill>
                <a:latin typeface="Calibri"/>
                <a:cs typeface="Calibri"/>
              </a:defRPr>
            </a:lvl1pPr>
          </a:lstStyle>
          <a:p>
            <a:r>
              <a:rPr lang="en-US" dirty="0"/>
              <a:t>RINGO SB62 Briefing: Climate Finance Negotiations </a:t>
            </a:r>
          </a:p>
        </p:txBody>
      </p:sp>
    </p:spTree>
    <p:extLst>
      <p:ext uri="{BB962C8B-B14F-4D97-AF65-F5344CB8AC3E}">
        <p14:creationId xmlns:p14="http://schemas.microsoft.com/office/powerpoint/2010/main" val="293312480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 Slide">
    <p:bg>
      <p:bgPr>
        <a:solidFill>
          <a:schemeClr val="bg1"/>
        </a:solidFill>
        <a:effectLst/>
      </p:bgPr>
    </p:bg>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22" name="Object 2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 name="Title 1"/>
          <p:cNvSpPr>
            <a:spLocks noGrp="1"/>
          </p:cNvSpPr>
          <p:nvPr>
            <p:ph type="ctrTitle" hasCustomPrompt="1"/>
            <p:custDataLst>
              <p:tags r:id="rId2"/>
            </p:custDataLst>
          </p:nvPr>
        </p:nvSpPr>
        <p:spPr>
          <a:xfrm>
            <a:off x="3881718" y="1181528"/>
            <a:ext cx="7943837" cy="5143072"/>
          </a:xfrm>
          <a:noFill/>
          <a:ln>
            <a:noFill/>
          </a:ln>
        </p:spPr>
        <p:txBody>
          <a:bodyPr anchor="t">
            <a:normAutofit/>
          </a:bodyPr>
          <a:lstStyle>
            <a:lvl1pPr algn="l">
              <a:defRPr sz="1400" b="0" i="0">
                <a:solidFill>
                  <a:schemeClr val="tx1"/>
                </a:solidFill>
                <a:latin typeface="Calibri"/>
                <a:cs typeface="Calibri"/>
              </a:defRPr>
            </a:lvl1pPr>
          </a:lstStyle>
          <a:p>
            <a:r>
              <a:rPr lang="en-US" dirty="0"/>
              <a:t>Bio text</a:t>
            </a:r>
          </a:p>
        </p:txBody>
      </p:sp>
      <p:sp>
        <p:nvSpPr>
          <p:cNvPr id="3" name="Subtitle 2"/>
          <p:cNvSpPr>
            <a:spLocks noGrp="1"/>
          </p:cNvSpPr>
          <p:nvPr>
            <p:ph type="subTitle" idx="1" hasCustomPrompt="1"/>
            <p:custDataLst>
              <p:tags r:id="rId3"/>
            </p:custDataLst>
          </p:nvPr>
        </p:nvSpPr>
        <p:spPr>
          <a:xfrm>
            <a:off x="366445" y="4673711"/>
            <a:ext cx="3202143" cy="226745"/>
          </a:xfrm>
          <a:prstGeom prst="rect">
            <a:avLst/>
          </a:prstGeom>
          <a:noFill/>
          <a:ln>
            <a:noFill/>
          </a:ln>
        </p:spPr>
        <p:txBody>
          <a:bodyPr>
            <a:noAutofit/>
          </a:bodyPr>
          <a:lstStyle>
            <a:lvl1pPr marL="0" indent="0" algn="l">
              <a:buNone/>
              <a:defRPr sz="1300" b="1" i="1" u="none" cap="none">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a:t>
            </a:r>
          </a:p>
        </p:txBody>
      </p:sp>
      <p:sp>
        <p:nvSpPr>
          <p:cNvPr id="6" name="Text Placeholder 5"/>
          <p:cNvSpPr>
            <a:spLocks noGrp="1"/>
          </p:cNvSpPr>
          <p:nvPr>
            <p:ph type="body" sz="quarter" idx="10" hasCustomPrompt="1"/>
          </p:nvPr>
        </p:nvSpPr>
        <p:spPr>
          <a:xfrm>
            <a:off x="366444" y="4900456"/>
            <a:ext cx="3202143" cy="231342"/>
          </a:xfrm>
        </p:spPr>
        <p:txBody>
          <a:bodyPr>
            <a:noAutofit/>
          </a:bodyPr>
          <a:lstStyle>
            <a:lvl1pPr marL="0" indent="0" algn="l">
              <a:buFontTx/>
              <a:buNone/>
              <a:defRPr sz="1300" b="0" i="1">
                <a:solidFill>
                  <a:schemeClr val="tx1"/>
                </a:solidFill>
                <a:latin typeface="+mn-lt"/>
                <a:cs typeface="Arial"/>
              </a:defRPr>
            </a:lvl1pPr>
          </a:lstStyle>
          <a:p>
            <a:pPr lvl="0"/>
            <a:r>
              <a:rPr lang="en-US" dirty="0"/>
              <a:t>Title</a:t>
            </a:r>
          </a:p>
        </p:txBody>
      </p:sp>
      <p:sp>
        <p:nvSpPr>
          <p:cNvPr id="7" name="TextBox 6"/>
          <p:cNvSpPr txBox="1"/>
          <p:nvPr userDrawn="1"/>
        </p:nvSpPr>
        <p:spPr>
          <a:xfrm>
            <a:off x="6197600" y="533400"/>
            <a:ext cx="362920" cy="338554"/>
          </a:xfrm>
          <a:prstGeom prst="rect">
            <a:avLst/>
          </a:prstGeom>
        </p:spPr>
        <p:txBody>
          <a:bodyPr wrap="none" rtlCol="0">
            <a:spAutoFit/>
          </a:bodyPr>
          <a:lstStyle/>
          <a:p>
            <a:pPr marL="176213" marR="0" indent="-176213" algn="l" defTabSz="457200" rtl="0" eaLnBrk="1" fontAlgn="base" latinLnBrk="0" hangingPunct="1">
              <a:spcBef>
                <a:spcPts val="0"/>
              </a:spcBef>
              <a:spcAft>
                <a:spcPct val="0"/>
              </a:spcAft>
              <a:buClr>
                <a:srgbClr val="155E98"/>
              </a:buClr>
              <a:buSzPct val="100000"/>
              <a:buFont typeface="Arial" pitchFamily="34" charset="0"/>
              <a:buChar char="•"/>
              <a:tabLst/>
            </a:pPr>
            <a:endParaRPr kumimoji="0" lang="en-US" sz="1600" b="0" i="0" u="none" strike="noStrike" kern="1200" cap="none" spc="0" normalizeH="0" baseline="0" noProof="0" dirty="0" err="1">
              <a:ln>
                <a:noFill/>
              </a:ln>
              <a:solidFill>
                <a:srgbClr val="222222"/>
              </a:solidFill>
              <a:effectLst/>
              <a:uLnTx/>
              <a:uFillTx/>
              <a:latin typeface="+mn-lt"/>
              <a:ea typeface="+mn-ea"/>
              <a:cs typeface="+mn-cs"/>
            </a:endParaRPr>
          </a:p>
        </p:txBody>
      </p:sp>
      <p:sp>
        <p:nvSpPr>
          <p:cNvPr id="4" name="Slide Number Placeholder 4">
            <a:extLst>
              <a:ext uri="{FF2B5EF4-FFF2-40B4-BE49-F238E27FC236}">
                <a16:creationId xmlns:a16="http://schemas.microsoft.com/office/drawing/2014/main" id="{0719003F-6667-1EE1-2520-76F42B883324}"/>
              </a:ext>
            </a:extLst>
          </p:cNvPr>
          <p:cNvSpPr>
            <a:spLocks noGrp="1"/>
          </p:cNvSpPr>
          <p:nvPr>
            <p:ph type="sldNum" sz="quarter" idx="13"/>
          </p:nvPr>
        </p:nvSpPr>
        <p:spPr>
          <a:xfrm>
            <a:off x="11004516" y="6370183"/>
            <a:ext cx="613717" cy="246888"/>
          </a:xfrm>
        </p:spPr>
        <p:txBody>
          <a:bodyPr/>
          <a:lstStyle/>
          <a:p>
            <a:fld id="{3675A01C-4065-1549-ACEF-B613474B14E8}" type="slidenum">
              <a:rPr lang="en-US" smtClean="0"/>
              <a:pPr/>
              <a:t>‹#›</a:t>
            </a:fld>
            <a:endParaRPr lang="en-US" dirty="0"/>
          </a:p>
        </p:txBody>
      </p:sp>
      <p:sp>
        <p:nvSpPr>
          <p:cNvPr id="9" name="Text Placeholder 5">
            <a:extLst>
              <a:ext uri="{FF2B5EF4-FFF2-40B4-BE49-F238E27FC236}">
                <a16:creationId xmlns:a16="http://schemas.microsoft.com/office/drawing/2014/main" id="{CA4E9E36-6AEB-DD1E-373D-0361E46ABCD6}"/>
              </a:ext>
            </a:extLst>
          </p:cNvPr>
          <p:cNvSpPr>
            <a:spLocks noGrp="1"/>
          </p:cNvSpPr>
          <p:nvPr>
            <p:ph type="body" sz="quarter" idx="14" hasCustomPrompt="1"/>
          </p:nvPr>
        </p:nvSpPr>
        <p:spPr>
          <a:xfrm>
            <a:off x="366443" y="5506010"/>
            <a:ext cx="3202143" cy="231342"/>
          </a:xfrm>
        </p:spPr>
        <p:txBody>
          <a:bodyPr>
            <a:noAutofit/>
          </a:bodyPr>
          <a:lstStyle>
            <a:lvl1pPr marL="0" indent="0" algn="l">
              <a:buFontTx/>
              <a:buNone/>
              <a:defRPr sz="1300" b="0" i="1">
                <a:solidFill>
                  <a:schemeClr val="tx1"/>
                </a:solidFill>
                <a:latin typeface="+mn-lt"/>
                <a:cs typeface="Arial"/>
              </a:defRPr>
            </a:lvl1pPr>
          </a:lstStyle>
          <a:p>
            <a:pPr lvl="0"/>
            <a:r>
              <a:rPr lang="en-US" dirty="0"/>
              <a:t>Email</a:t>
            </a:r>
          </a:p>
        </p:txBody>
      </p:sp>
      <p:sp>
        <p:nvSpPr>
          <p:cNvPr id="10" name="Text Placeholder 5">
            <a:extLst>
              <a:ext uri="{FF2B5EF4-FFF2-40B4-BE49-F238E27FC236}">
                <a16:creationId xmlns:a16="http://schemas.microsoft.com/office/drawing/2014/main" id="{CD517690-C2F3-9225-9C3A-10C6A6D9D04C}"/>
              </a:ext>
            </a:extLst>
          </p:cNvPr>
          <p:cNvSpPr>
            <a:spLocks noGrp="1"/>
          </p:cNvSpPr>
          <p:nvPr>
            <p:ph type="body" sz="quarter" idx="15" hasCustomPrompt="1"/>
          </p:nvPr>
        </p:nvSpPr>
        <p:spPr>
          <a:xfrm>
            <a:off x="366442" y="5737352"/>
            <a:ext cx="3202143" cy="231342"/>
          </a:xfrm>
        </p:spPr>
        <p:txBody>
          <a:bodyPr>
            <a:noAutofit/>
          </a:bodyPr>
          <a:lstStyle>
            <a:lvl1pPr marL="0" indent="0" algn="l">
              <a:buFontTx/>
              <a:buNone/>
              <a:defRPr sz="1300" b="0" i="1">
                <a:solidFill>
                  <a:schemeClr val="tx1"/>
                </a:solidFill>
                <a:latin typeface="+mn-lt"/>
                <a:cs typeface="Arial"/>
              </a:defRPr>
            </a:lvl1pPr>
          </a:lstStyle>
          <a:p>
            <a:pPr lvl="0"/>
            <a:r>
              <a:rPr lang="en-US" dirty="0"/>
              <a:t>Phone</a:t>
            </a:r>
          </a:p>
        </p:txBody>
      </p:sp>
      <p:sp>
        <p:nvSpPr>
          <p:cNvPr id="12" name="Text Placeholder 5">
            <a:extLst>
              <a:ext uri="{FF2B5EF4-FFF2-40B4-BE49-F238E27FC236}">
                <a16:creationId xmlns:a16="http://schemas.microsoft.com/office/drawing/2014/main" id="{CF1B3EC0-8000-C2F5-A8A7-DC2D55B7EF1E}"/>
              </a:ext>
            </a:extLst>
          </p:cNvPr>
          <p:cNvSpPr>
            <a:spLocks noGrp="1"/>
          </p:cNvSpPr>
          <p:nvPr>
            <p:ph type="body" sz="quarter" idx="16" hasCustomPrompt="1"/>
          </p:nvPr>
        </p:nvSpPr>
        <p:spPr>
          <a:xfrm>
            <a:off x="1133839" y="2383975"/>
            <a:ext cx="775882" cy="572458"/>
          </a:xfrm>
        </p:spPr>
        <p:txBody>
          <a:bodyPr>
            <a:noAutofit/>
          </a:bodyPr>
          <a:lstStyle>
            <a:lvl1pPr marL="0" indent="0" algn="l">
              <a:buFontTx/>
              <a:buNone/>
              <a:defRPr sz="1300" b="0" i="1">
                <a:solidFill>
                  <a:schemeClr val="tx1"/>
                </a:solidFill>
                <a:latin typeface="+mn-lt"/>
                <a:cs typeface="Arial"/>
              </a:defRPr>
            </a:lvl1pPr>
          </a:lstStyle>
          <a:p>
            <a:pPr lvl="0"/>
            <a:r>
              <a:rPr lang="en-US" dirty="0"/>
              <a:t>Picture 3.5 x 3.5</a:t>
            </a:r>
          </a:p>
        </p:txBody>
      </p:sp>
    </p:spTree>
    <p:extLst>
      <p:ext uri="{BB962C8B-B14F-4D97-AF65-F5344CB8AC3E}">
        <p14:creationId xmlns:p14="http://schemas.microsoft.com/office/powerpoint/2010/main" val="215983040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gradFill flip="none" rotWithShape="1">
          <a:gsLst>
            <a:gs pos="55000">
              <a:schemeClr val="bg2">
                <a:tint val="40000"/>
                <a:satMod val="350000"/>
                <a:lumMod val="15000"/>
                <a:lumOff val="85000"/>
                <a:alpha val="44000"/>
              </a:schemeClr>
            </a:gs>
            <a:gs pos="0">
              <a:schemeClr val="tx1">
                <a:lumMod val="25000"/>
                <a:lumOff val="75000"/>
              </a:schemeClr>
            </a:gs>
            <a:gs pos="100000">
              <a:schemeClr val="tx1">
                <a:lumMod val="25000"/>
                <a:lumOff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descr="A white background with blue lines&#10;&#10;Description automatically generated">
            <a:extLst>
              <a:ext uri="{FF2B5EF4-FFF2-40B4-BE49-F238E27FC236}">
                <a16:creationId xmlns:a16="http://schemas.microsoft.com/office/drawing/2014/main" id="{2D3553D7-650F-400C-19AC-A46637AE22CA}"/>
              </a:ext>
            </a:extLst>
          </p:cNvPr>
          <p:cNvPicPr>
            <a:picLocks noChangeAspect="1"/>
          </p:cNvPicPr>
          <p:nvPr userDrawn="1"/>
        </p:nvPicPr>
        <p:blipFill>
          <a:blip r:embed="rId3"/>
          <a:stretch>
            <a:fillRect/>
          </a:stretch>
        </p:blipFill>
        <p:spPr>
          <a:xfrm>
            <a:off x="-97104" y="-121381"/>
            <a:ext cx="17161565" cy="9653380"/>
          </a:xfrm>
          <a:prstGeom prst="rect">
            <a:avLst/>
          </a:prstGeom>
        </p:spPr>
      </p:pic>
      <p:graphicFrame>
        <p:nvGraphicFramePr>
          <p:cNvPr id="22" name="Object 21" hidden="1"/>
          <p:cNvGraphicFramePr>
            <a:graphicFrameLocks noChangeAspect="1"/>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22" name="Object 21"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6" name="Text Placeholder 5"/>
          <p:cNvSpPr>
            <a:spLocks noGrp="1"/>
          </p:cNvSpPr>
          <p:nvPr>
            <p:ph type="body" sz="quarter" idx="10" hasCustomPrompt="1"/>
          </p:nvPr>
        </p:nvSpPr>
        <p:spPr>
          <a:xfrm>
            <a:off x="607485" y="5661025"/>
            <a:ext cx="10960100" cy="552450"/>
          </a:xfrm>
        </p:spPr>
        <p:txBody>
          <a:bodyPr>
            <a:normAutofit/>
          </a:bodyPr>
          <a:lstStyle>
            <a:lvl1pPr marL="0" indent="0" algn="ctr">
              <a:buFontTx/>
              <a:buNone/>
              <a:defRPr sz="1600" b="0">
                <a:solidFill>
                  <a:schemeClr val="tx1"/>
                </a:solidFill>
                <a:latin typeface="Calibri"/>
                <a:cs typeface="Calibri"/>
              </a:defRPr>
            </a:lvl1pPr>
          </a:lstStyle>
          <a:p>
            <a:pPr lvl="0" algn="ctr"/>
            <a:r>
              <a:rPr lang="en-US" sz="1600" dirty="0"/>
              <a:t>Contact Information</a:t>
            </a:r>
          </a:p>
        </p:txBody>
      </p:sp>
      <p:pic>
        <p:nvPicPr>
          <p:cNvPr id="7" name="Picture 6">
            <a:extLst>
              <a:ext uri="{FF2B5EF4-FFF2-40B4-BE49-F238E27FC236}">
                <a16:creationId xmlns:a16="http://schemas.microsoft.com/office/drawing/2014/main" id="{94EF6A7F-20F1-3E4E-B6FF-4BA53BA35E45}"/>
              </a:ext>
            </a:extLst>
          </p:cNvPr>
          <p:cNvPicPr>
            <a:picLocks noChangeAspect="1"/>
          </p:cNvPicPr>
          <p:nvPr userDrawn="1"/>
        </p:nvPicPr>
        <p:blipFill>
          <a:blip r:embed="rId6"/>
          <a:stretch>
            <a:fillRect/>
          </a:stretch>
        </p:blipFill>
        <p:spPr>
          <a:xfrm>
            <a:off x="4942965" y="1707297"/>
            <a:ext cx="2289138" cy="2246432"/>
          </a:xfrm>
          <a:prstGeom prst="rect">
            <a:avLst/>
          </a:prstGeom>
        </p:spPr>
      </p:pic>
      <p:sp>
        <p:nvSpPr>
          <p:cNvPr id="9" name="TextBox 8">
            <a:extLst>
              <a:ext uri="{FF2B5EF4-FFF2-40B4-BE49-F238E27FC236}">
                <a16:creationId xmlns:a16="http://schemas.microsoft.com/office/drawing/2014/main" id="{EB02CD19-3CFF-169A-7BA3-C8A19375C4D0}"/>
              </a:ext>
            </a:extLst>
          </p:cNvPr>
          <p:cNvSpPr txBox="1"/>
          <p:nvPr userDrawn="1"/>
        </p:nvSpPr>
        <p:spPr>
          <a:xfrm>
            <a:off x="5083324" y="4303470"/>
            <a:ext cx="2008421" cy="523220"/>
          </a:xfrm>
          <a:prstGeom prst="rect">
            <a:avLst/>
          </a:prstGeom>
        </p:spPr>
        <p:txBody>
          <a:bodyPr wrap="square" rtlCol="0">
            <a:spAutoFit/>
          </a:bodyPr>
          <a:lstStyle/>
          <a:p>
            <a:pPr marL="0" marR="0" indent="0" algn="ctr" defTabSz="457200" rtl="0" eaLnBrk="1" fontAlgn="base" latinLnBrk="0" hangingPunct="1">
              <a:spcBef>
                <a:spcPts val="0"/>
              </a:spcBef>
              <a:spcAft>
                <a:spcPct val="0"/>
              </a:spcAft>
              <a:buClr>
                <a:srgbClr val="155E98"/>
              </a:buClr>
              <a:buSzPct val="100000"/>
              <a:buFont typeface="Arial" pitchFamily="34" charset="0"/>
              <a:buNone/>
              <a:tabLst/>
            </a:pPr>
            <a:r>
              <a:rPr kumimoji="0" lang="en-US" sz="2800" b="0" i="0" u="none" strike="noStrike" kern="1200" cap="none" spc="0" normalizeH="0" baseline="0" noProof="0" dirty="0">
                <a:ln>
                  <a:noFill/>
                </a:ln>
                <a:solidFill>
                  <a:schemeClr val="tx1"/>
                </a:solidFill>
                <a:effectLst/>
                <a:uLnTx/>
                <a:uFillTx/>
                <a:latin typeface="Optima" charset="0"/>
                <a:ea typeface="Optima" charset="0"/>
                <a:cs typeface="Optima" charset="0"/>
              </a:rPr>
              <a:t>C2ES.ORG </a:t>
            </a:r>
          </a:p>
        </p:txBody>
      </p:sp>
    </p:spTree>
    <p:extLst>
      <p:ext uri="{BB962C8B-B14F-4D97-AF65-F5344CB8AC3E}">
        <p14:creationId xmlns:p14="http://schemas.microsoft.com/office/powerpoint/2010/main" val="103200549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9AC2D5-881A-AE38-DF49-CFDB28C4E1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8A7EE5-5F56-DD92-EDD0-EC0AC41280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522FF-F257-AF28-A5D1-E7F6030047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FB6FF3-2516-8843-9111-8B52ACE2F233}" type="datetimeFigureOut">
              <a:rPr lang="en-US" smtClean="0"/>
              <a:t>6/19/25</a:t>
            </a:fld>
            <a:endParaRPr lang="en-US"/>
          </a:p>
        </p:txBody>
      </p:sp>
      <p:sp>
        <p:nvSpPr>
          <p:cNvPr id="5" name="Footer Placeholder 4">
            <a:extLst>
              <a:ext uri="{FF2B5EF4-FFF2-40B4-BE49-F238E27FC236}">
                <a16:creationId xmlns:a16="http://schemas.microsoft.com/office/drawing/2014/main" id="{8ECFC716-59D4-994E-8833-564FE51B9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B1AB7C-052C-19EE-0E05-BE444F61BF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0E3E7B-F046-CF44-9035-8D76202C0091}" type="slidenum">
              <a:rPr lang="en-US" smtClean="0"/>
              <a:t>‹#›</a:t>
            </a:fld>
            <a:endParaRPr lang="en-US"/>
          </a:p>
        </p:txBody>
      </p:sp>
    </p:spTree>
    <p:extLst>
      <p:ext uri="{BB962C8B-B14F-4D97-AF65-F5344CB8AC3E}">
        <p14:creationId xmlns:p14="http://schemas.microsoft.com/office/powerpoint/2010/main" val="2254582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84708" y="81501"/>
            <a:ext cx="9233133" cy="79278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a:p>
        </p:txBody>
      </p:sp>
      <p:sp>
        <p:nvSpPr>
          <p:cNvPr id="4" name="Text Placeholder 3"/>
          <p:cNvSpPr>
            <a:spLocks noGrp="1"/>
          </p:cNvSpPr>
          <p:nvPr>
            <p:ph type="body" idx="1"/>
          </p:nvPr>
        </p:nvSpPr>
        <p:spPr>
          <a:xfrm>
            <a:off x="607485" y="1105921"/>
            <a:ext cx="10960100" cy="510755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p:cNvSpPr>
            <a:spLocks noGrp="1"/>
          </p:cNvSpPr>
          <p:nvPr>
            <p:ph type="ftr" sz="quarter" idx="3"/>
          </p:nvPr>
        </p:nvSpPr>
        <p:spPr>
          <a:xfrm>
            <a:off x="500363" y="6356351"/>
            <a:ext cx="6419421" cy="240711"/>
          </a:xfrm>
          <a:prstGeom prst="rect">
            <a:avLst/>
          </a:prstGeom>
        </p:spPr>
        <p:txBody>
          <a:bodyPr vert="horz" lIns="91440" tIns="45720" rIns="91440" bIns="45720" rtlCol="0" anchor="ctr"/>
          <a:lstStyle>
            <a:lvl1pPr algn="l">
              <a:defRPr sz="1000" b="1" i="1">
                <a:solidFill>
                  <a:schemeClr val="tx1"/>
                </a:solidFill>
                <a:latin typeface="Calibri"/>
                <a:cs typeface="Calibri"/>
              </a:defRPr>
            </a:lvl1pPr>
          </a:lstStyle>
          <a:p>
            <a:r>
              <a:rPr lang="en-US" dirty="0"/>
              <a:t>RINGO SB62 Briefing: Climate Finance Negotiations </a:t>
            </a:r>
          </a:p>
        </p:txBody>
      </p:sp>
      <p:sp>
        <p:nvSpPr>
          <p:cNvPr id="2" name="Date Placeholder 1"/>
          <p:cNvSpPr>
            <a:spLocks noGrp="1"/>
          </p:cNvSpPr>
          <p:nvPr>
            <p:ph type="dt" sz="half" idx="2"/>
          </p:nvPr>
        </p:nvSpPr>
        <p:spPr>
          <a:xfrm>
            <a:off x="9376961" y="6356350"/>
            <a:ext cx="1727200" cy="246888"/>
          </a:xfrm>
          <a:prstGeom prst="rect">
            <a:avLst/>
          </a:prstGeom>
        </p:spPr>
        <p:txBody>
          <a:bodyPr vert="horz" lIns="91440" tIns="45720" rIns="91440" bIns="45720" rtlCol="0" anchor="ctr"/>
          <a:lstStyle>
            <a:lvl1pPr algn="l">
              <a:defRPr sz="1000">
                <a:solidFill>
                  <a:schemeClr val="tx1"/>
                </a:solidFill>
                <a:latin typeface="Calibri"/>
                <a:cs typeface="Calibri"/>
              </a:defRPr>
            </a:lvl1pPr>
          </a:lstStyle>
          <a:p>
            <a:fld id="{2766807D-53D4-FF46-8953-7DDD16A5521F}" type="datetime4">
              <a:rPr lang="en-US" smtClean="0"/>
              <a:pPr/>
              <a:t>June 19, 2025</a:t>
            </a:fld>
            <a:endParaRPr lang="en-US" dirty="0"/>
          </a:p>
        </p:txBody>
      </p:sp>
      <p:sp>
        <p:nvSpPr>
          <p:cNvPr id="3" name="Slide Number Placeholder 2"/>
          <p:cNvSpPr>
            <a:spLocks noGrp="1"/>
          </p:cNvSpPr>
          <p:nvPr>
            <p:ph type="sldNum" sz="quarter" idx="4"/>
          </p:nvPr>
        </p:nvSpPr>
        <p:spPr>
          <a:xfrm>
            <a:off x="11104162" y="6356351"/>
            <a:ext cx="613717" cy="246888"/>
          </a:xfrm>
          <a:prstGeom prst="rect">
            <a:avLst/>
          </a:prstGeom>
        </p:spPr>
        <p:txBody>
          <a:bodyPr vert="horz" lIns="91440" tIns="45720" rIns="91440" bIns="45720" rtlCol="0" anchor="ctr"/>
          <a:lstStyle>
            <a:lvl1pPr algn="r">
              <a:defRPr sz="1000">
                <a:solidFill>
                  <a:schemeClr val="tx1"/>
                </a:solidFill>
                <a:latin typeface="Calibri"/>
                <a:cs typeface="Calibri"/>
              </a:defRPr>
            </a:lvl1pPr>
          </a:lstStyle>
          <a:p>
            <a:fld id="{3675A01C-4065-1549-ACEF-B613474B14E8}" type="slidenum">
              <a:rPr lang="en-US" smtClean="0"/>
              <a:pPr/>
              <a:t>‹#›</a:t>
            </a:fld>
            <a:endParaRPr lang="en-US" dirty="0"/>
          </a:p>
        </p:txBody>
      </p:sp>
      <p:pic>
        <p:nvPicPr>
          <p:cNvPr id="9" name="Picture 8">
            <a:extLst>
              <a:ext uri="{FF2B5EF4-FFF2-40B4-BE49-F238E27FC236}">
                <a16:creationId xmlns:a16="http://schemas.microsoft.com/office/drawing/2014/main" id="{AB52CF8A-2648-8440-9A77-E557071373FF}"/>
              </a:ext>
            </a:extLst>
          </p:cNvPr>
          <p:cNvPicPr>
            <a:picLocks noChangeAspect="1"/>
          </p:cNvPicPr>
          <p:nvPr userDrawn="1"/>
        </p:nvPicPr>
        <p:blipFill>
          <a:blip r:embed="rId7"/>
          <a:stretch>
            <a:fillRect/>
          </a:stretch>
        </p:blipFill>
        <p:spPr>
          <a:xfrm>
            <a:off x="10947878" y="125668"/>
            <a:ext cx="759414" cy="745247"/>
          </a:xfrm>
          <a:prstGeom prst="rect">
            <a:avLst/>
          </a:prstGeom>
        </p:spPr>
      </p:pic>
      <p:cxnSp>
        <p:nvCxnSpPr>
          <p:cNvPr id="8" name="Straight Connector 7">
            <a:extLst>
              <a:ext uri="{FF2B5EF4-FFF2-40B4-BE49-F238E27FC236}">
                <a16:creationId xmlns:a16="http://schemas.microsoft.com/office/drawing/2014/main" id="{40586EAA-C27C-6DD1-8D45-59307804E4A8}"/>
              </a:ext>
            </a:extLst>
          </p:cNvPr>
          <p:cNvCxnSpPr/>
          <p:nvPr userDrawn="1"/>
        </p:nvCxnSpPr>
        <p:spPr>
          <a:xfrm>
            <a:off x="188843" y="1013791"/>
            <a:ext cx="11837505"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618109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Lst>
  <p:hf hdr="0"/>
  <p:txStyles>
    <p:titleStyle>
      <a:lvl1pPr algn="l" defTabSz="457200" rtl="0" eaLnBrk="1" fontAlgn="base" hangingPunct="1">
        <a:spcBef>
          <a:spcPct val="0"/>
        </a:spcBef>
        <a:spcAft>
          <a:spcPct val="0"/>
        </a:spcAft>
        <a:defRPr sz="2400" b="1" kern="1200">
          <a:solidFill>
            <a:schemeClr val="bg1"/>
          </a:solidFill>
          <a:latin typeface="+mj-lt"/>
          <a:ea typeface="+mj-ea"/>
          <a:cs typeface="+mj-cs"/>
        </a:defRPr>
      </a:lvl1pPr>
      <a:lvl2pPr algn="l" defTabSz="457200" rtl="0" eaLnBrk="1" fontAlgn="base" hangingPunct="1">
        <a:spcBef>
          <a:spcPct val="0"/>
        </a:spcBef>
        <a:spcAft>
          <a:spcPct val="0"/>
        </a:spcAft>
        <a:defRPr sz="3000">
          <a:solidFill>
            <a:schemeClr val="bg1"/>
          </a:solidFill>
          <a:latin typeface="Arial" charset="0"/>
        </a:defRPr>
      </a:lvl2pPr>
      <a:lvl3pPr algn="l" defTabSz="457200" rtl="0" eaLnBrk="1" fontAlgn="base" hangingPunct="1">
        <a:spcBef>
          <a:spcPct val="0"/>
        </a:spcBef>
        <a:spcAft>
          <a:spcPct val="0"/>
        </a:spcAft>
        <a:defRPr sz="3000">
          <a:solidFill>
            <a:schemeClr val="bg1"/>
          </a:solidFill>
          <a:latin typeface="Arial" charset="0"/>
        </a:defRPr>
      </a:lvl3pPr>
      <a:lvl4pPr algn="l" defTabSz="457200" rtl="0" eaLnBrk="1" fontAlgn="base" hangingPunct="1">
        <a:spcBef>
          <a:spcPct val="0"/>
        </a:spcBef>
        <a:spcAft>
          <a:spcPct val="0"/>
        </a:spcAft>
        <a:defRPr sz="3000">
          <a:solidFill>
            <a:schemeClr val="bg1"/>
          </a:solidFill>
          <a:latin typeface="Arial" charset="0"/>
        </a:defRPr>
      </a:lvl4pPr>
      <a:lvl5pPr algn="l" defTabSz="457200" rtl="0" eaLnBrk="1" fontAlgn="base" hangingPunct="1">
        <a:spcBef>
          <a:spcPct val="0"/>
        </a:spcBef>
        <a:spcAft>
          <a:spcPct val="0"/>
        </a:spcAft>
        <a:defRPr sz="3000">
          <a:solidFill>
            <a:schemeClr val="bg1"/>
          </a:solidFill>
          <a:latin typeface="Arial" charset="0"/>
        </a:defRPr>
      </a:lvl5pPr>
      <a:lvl6pPr marL="457200" algn="l" defTabSz="457200" rtl="0" eaLnBrk="1" fontAlgn="base" hangingPunct="1">
        <a:spcBef>
          <a:spcPct val="0"/>
        </a:spcBef>
        <a:spcAft>
          <a:spcPct val="0"/>
        </a:spcAft>
        <a:defRPr sz="3000">
          <a:solidFill>
            <a:schemeClr val="bg1"/>
          </a:solidFill>
          <a:latin typeface="Arial" charset="0"/>
        </a:defRPr>
      </a:lvl6pPr>
      <a:lvl7pPr marL="914400" algn="l" defTabSz="457200" rtl="0" eaLnBrk="1" fontAlgn="base" hangingPunct="1">
        <a:spcBef>
          <a:spcPct val="0"/>
        </a:spcBef>
        <a:spcAft>
          <a:spcPct val="0"/>
        </a:spcAft>
        <a:defRPr sz="3000">
          <a:solidFill>
            <a:schemeClr val="bg1"/>
          </a:solidFill>
          <a:latin typeface="Arial" charset="0"/>
        </a:defRPr>
      </a:lvl7pPr>
      <a:lvl8pPr marL="1371600" algn="l" defTabSz="457200" rtl="0" eaLnBrk="1" fontAlgn="base" hangingPunct="1">
        <a:spcBef>
          <a:spcPct val="0"/>
        </a:spcBef>
        <a:spcAft>
          <a:spcPct val="0"/>
        </a:spcAft>
        <a:defRPr sz="3000">
          <a:solidFill>
            <a:schemeClr val="bg1"/>
          </a:solidFill>
          <a:latin typeface="Arial" charset="0"/>
        </a:defRPr>
      </a:lvl8pPr>
      <a:lvl9pPr marL="1828800" algn="l" defTabSz="457200" rtl="0" eaLnBrk="1" fontAlgn="base" hangingPunct="1">
        <a:spcBef>
          <a:spcPct val="0"/>
        </a:spcBef>
        <a:spcAft>
          <a:spcPct val="0"/>
        </a:spcAft>
        <a:defRPr sz="3000">
          <a:solidFill>
            <a:schemeClr val="bg1"/>
          </a:solidFill>
          <a:latin typeface="Arial" charset="0"/>
        </a:defRPr>
      </a:lvl9pPr>
    </p:titleStyle>
    <p:bodyStyle>
      <a:lvl1pPr marL="176213" indent="-176213" algn="l" defTabSz="457200" rtl="0" eaLnBrk="1" fontAlgn="base" hangingPunct="1">
        <a:spcBef>
          <a:spcPts val="1800"/>
        </a:spcBef>
        <a:spcAft>
          <a:spcPct val="0"/>
        </a:spcAft>
        <a:buClr>
          <a:schemeClr val="tx1"/>
        </a:buClr>
        <a:buSzPct val="100000"/>
        <a:buFont typeface="Courier New" panose="02070309020205020404" pitchFamily="49" charset="0"/>
        <a:buChar char="o"/>
        <a:defRPr sz="2400" b="0" i="0" kern="1200">
          <a:solidFill>
            <a:schemeClr val="tx1"/>
          </a:solidFill>
          <a:latin typeface="+mj-lt"/>
          <a:ea typeface="+mn-ea"/>
          <a:cs typeface="Arial"/>
        </a:defRPr>
      </a:lvl1pPr>
      <a:lvl2pPr marL="356616" indent="-173038" algn="l" defTabSz="457200" rtl="0" eaLnBrk="1" fontAlgn="base" hangingPunct="1">
        <a:spcBef>
          <a:spcPts val="1500"/>
        </a:spcBef>
        <a:spcAft>
          <a:spcPct val="0"/>
        </a:spcAft>
        <a:buClr>
          <a:schemeClr val="tx1"/>
        </a:buClr>
        <a:buSzPct val="100000"/>
        <a:buFont typeface="System Font Regular"/>
        <a:buChar char="−"/>
        <a:defRPr sz="2000" kern="1200">
          <a:solidFill>
            <a:schemeClr val="tx1"/>
          </a:solidFill>
          <a:latin typeface="+mn-lt"/>
          <a:ea typeface="+mn-ea"/>
          <a:cs typeface="+mn-cs"/>
        </a:defRPr>
      </a:lvl2pPr>
      <a:lvl3pPr marL="548640" indent="-174625" algn="l" defTabSz="457200" rtl="0" eaLnBrk="1" fontAlgn="base" hangingPunct="1">
        <a:spcBef>
          <a:spcPts val="200"/>
        </a:spcBef>
        <a:spcAft>
          <a:spcPct val="0"/>
        </a:spcAft>
        <a:buClr>
          <a:schemeClr val="tx1"/>
        </a:buClr>
        <a:buSzPct val="90000"/>
        <a:buFont typeface="Arial" panose="020B0604020202020204" pitchFamily="34" charset="0"/>
        <a:buChar char="•"/>
        <a:defRPr sz="1800" kern="1200">
          <a:solidFill>
            <a:schemeClr val="tx1"/>
          </a:solidFill>
          <a:latin typeface="+mn-lt"/>
          <a:ea typeface="+mn-ea"/>
          <a:cs typeface="+mn-cs"/>
        </a:defRPr>
      </a:lvl3pPr>
      <a:lvl4pPr marL="731520" indent="-174625" algn="l" defTabSz="457200" rtl="0" eaLnBrk="1" fontAlgn="base" hangingPunct="1">
        <a:spcBef>
          <a:spcPts val="200"/>
        </a:spcBef>
        <a:spcAft>
          <a:spcPct val="0"/>
        </a:spcAft>
        <a:buClr>
          <a:schemeClr val="tx1"/>
        </a:buClr>
        <a:buFont typeface="Wingdings" pitchFamily="2" charset="2"/>
        <a:buChar char="§"/>
        <a:defRPr sz="1600" kern="1200">
          <a:solidFill>
            <a:schemeClr val="tx1"/>
          </a:solidFill>
          <a:latin typeface="+mn-lt"/>
          <a:ea typeface="+mn-ea"/>
          <a:cs typeface="+mn-cs"/>
        </a:defRPr>
      </a:lvl4pPr>
      <a:lvl5pPr marL="914400" indent="-176213" algn="l" defTabSz="457200" rtl="0" eaLnBrk="1" fontAlgn="base" hangingPunct="1">
        <a:spcBef>
          <a:spcPts val="200"/>
        </a:spcBef>
        <a:spcAft>
          <a:spcPct val="0"/>
        </a:spcAft>
        <a:buClr>
          <a:schemeClr val="tx1"/>
        </a:buClr>
        <a:buFont typeface="Arial" charset="0"/>
        <a:buChar char="»"/>
        <a:defRPr sz="1400" kern="1200">
          <a:solidFill>
            <a:schemeClr val="tx1"/>
          </a:solidFill>
          <a:latin typeface="+mn-lt"/>
          <a:ea typeface="+mn-ea"/>
          <a:cs typeface="+mn-cs"/>
        </a:defRPr>
      </a:lvl5pPr>
      <a:lvl6pPr marL="1541463" indent="-112713" algn="l" defTabSz="457200" rtl="0" eaLnBrk="1" latinLnBrk="0" hangingPunct="1">
        <a:spcBef>
          <a:spcPts val="200"/>
        </a:spcBef>
        <a:buClr>
          <a:srgbClr val="155E98"/>
        </a:buClr>
        <a:buFont typeface="Arial"/>
        <a:buChar char="•"/>
        <a:tabLst/>
        <a:defRPr sz="1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unfccc.int/sites/default/files/resource/Doubling%20Adaptation%20Finance_Efforts%20to%20Respond%20to%20the%20Call%20of%20the%20Glasgow%20Climate%20Pact.pdf"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C79E-FCB6-DF30-DC28-0B3911BF6A85}"/>
              </a:ext>
            </a:extLst>
          </p:cNvPr>
          <p:cNvSpPr>
            <a:spLocks noGrp="1"/>
          </p:cNvSpPr>
          <p:nvPr>
            <p:ph type="ctrTitle"/>
          </p:nvPr>
        </p:nvSpPr>
        <p:spPr>
          <a:xfrm>
            <a:off x="2967568" y="2643125"/>
            <a:ext cx="8737600" cy="456938"/>
          </a:xfrm>
        </p:spPr>
        <p:txBody>
          <a:bodyPr>
            <a:normAutofit fontScale="90000"/>
          </a:bodyPr>
          <a:lstStyle/>
          <a:p>
            <a:r>
              <a:rPr lang="en-US" dirty="0"/>
              <a:t>SB62 RINGO Briefing: </a:t>
            </a:r>
            <a:br>
              <a:rPr lang="en-US" dirty="0"/>
            </a:br>
            <a:br>
              <a:rPr lang="en-US" dirty="0"/>
            </a:br>
            <a:r>
              <a:rPr lang="en-US" dirty="0"/>
              <a:t>Climate Finance Negotiations Update</a:t>
            </a:r>
          </a:p>
        </p:txBody>
      </p:sp>
      <p:sp>
        <p:nvSpPr>
          <p:cNvPr id="3" name="Subtitle 2">
            <a:extLst>
              <a:ext uri="{FF2B5EF4-FFF2-40B4-BE49-F238E27FC236}">
                <a16:creationId xmlns:a16="http://schemas.microsoft.com/office/drawing/2014/main" id="{7E50D457-41AC-F729-D8A8-A95ADEDC8133}"/>
              </a:ext>
            </a:extLst>
          </p:cNvPr>
          <p:cNvSpPr>
            <a:spLocks noGrp="1"/>
          </p:cNvSpPr>
          <p:nvPr>
            <p:ph type="subTitle" idx="1"/>
          </p:nvPr>
        </p:nvSpPr>
        <p:spPr/>
        <p:txBody>
          <a:bodyPr/>
          <a:lstStyle/>
          <a:p>
            <a:r>
              <a:rPr lang="en-US" dirty="0"/>
              <a:t>Eda Kosma</a:t>
            </a:r>
          </a:p>
        </p:txBody>
      </p:sp>
      <p:sp>
        <p:nvSpPr>
          <p:cNvPr id="4" name="Text Placeholder 3">
            <a:extLst>
              <a:ext uri="{FF2B5EF4-FFF2-40B4-BE49-F238E27FC236}">
                <a16:creationId xmlns:a16="http://schemas.microsoft.com/office/drawing/2014/main" id="{7EE1E27C-957F-9C47-8414-4EB915064626}"/>
              </a:ext>
            </a:extLst>
          </p:cNvPr>
          <p:cNvSpPr>
            <a:spLocks noGrp="1"/>
          </p:cNvSpPr>
          <p:nvPr>
            <p:ph type="body" sz="quarter" idx="10"/>
          </p:nvPr>
        </p:nvSpPr>
        <p:spPr/>
        <p:txBody>
          <a:bodyPr/>
          <a:lstStyle/>
          <a:p>
            <a:r>
              <a:rPr lang="en-US" dirty="0"/>
              <a:t>June 20, 2025</a:t>
            </a:r>
          </a:p>
        </p:txBody>
      </p:sp>
      <p:sp>
        <p:nvSpPr>
          <p:cNvPr id="5" name="Text Placeholder 4">
            <a:extLst>
              <a:ext uri="{FF2B5EF4-FFF2-40B4-BE49-F238E27FC236}">
                <a16:creationId xmlns:a16="http://schemas.microsoft.com/office/drawing/2014/main" id="{BA914A83-5E53-F4AC-6212-B08615955F78}"/>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608182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41890C-BF2C-29BF-F127-54262052D48C}"/>
              </a:ext>
            </a:extLst>
          </p:cNvPr>
          <p:cNvSpPr>
            <a:spLocks noGrp="1"/>
          </p:cNvSpPr>
          <p:nvPr>
            <p:ph type="body" sz="quarter" idx="10"/>
          </p:nvPr>
        </p:nvSpPr>
        <p:spPr/>
        <p:txBody>
          <a:bodyPr>
            <a:normAutofit lnSpcReduction="10000"/>
          </a:bodyPr>
          <a:lstStyle/>
          <a:p>
            <a:r>
              <a:rPr lang="en-DE" b="1"/>
              <a:t>Copenhagen Accord (COP15, 2009) </a:t>
            </a:r>
          </a:p>
          <a:p>
            <a:pPr lvl="2"/>
            <a:r>
              <a:rPr lang="en-US" sz="2400" dirty="0">
                <a:latin typeface="Calibri" panose="020F0502020204030204" pitchFamily="34" charset="0"/>
                <a:cs typeface="Calibri" panose="020F0502020204030204" pitchFamily="34" charset="0"/>
              </a:rPr>
              <a:t>M</a:t>
            </a:r>
            <a:r>
              <a:rPr lang="en-DE" sz="2400">
                <a:latin typeface="Calibri" panose="020F0502020204030204" pitchFamily="34" charset="0"/>
                <a:cs typeface="Calibri" panose="020F0502020204030204" pitchFamily="34" charset="0"/>
              </a:rPr>
              <a:t>obili</a:t>
            </a:r>
            <a:r>
              <a:rPr lang="en-US" sz="2400" dirty="0">
                <a:latin typeface="Calibri" panose="020F0502020204030204" pitchFamily="34" charset="0"/>
                <a:cs typeface="Calibri" panose="020F0502020204030204" pitchFamily="34" charset="0"/>
              </a:rPr>
              <a:t>z</a:t>
            </a:r>
            <a:r>
              <a:rPr lang="en-DE" sz="2400">
                <a:latin typeface="Calibri" panose="020F0502020204030204" pitchFamily="34" charset="0"/>
                <a:cs typeface="Calibri" panose="020F0502020204030204" pitchFamily="34" charset="0"/>
              </a:rPr>
              <a:t>e $100 billion per year by 2020</a:t>
            </a:r>
          </a:p>
          <a:p>
            <a:pPr lvl="2"/>
            <a:r>
              <a:rPr lang="en-DE" sz="2400">
                <a:latin typeface="Calibri" panose="020F0502020204030204" pitchFamily="34" charset="0"/>
                <a:cs typeface="Calibri" panose="020F0502020204030204" pitchFamily="34" charset="0"/>
              </a:rPr>
              <a:t>Mix of public and private sources</a:t>
            </a:r>
          </a:p>
          <a:p>
            <a:pPr lvl="2"/>
            <a:r>
              <a:rPr lang="en-DE" sz="2400">
                <a:latin typeface="Calibri" panose="020F0502020204030204" pitchFamily="34" charset="0"/>
                <a:cs typeface="Calibri" panose="020F0502020204030204" pitchFamily="34" charset="0"/>
              </a:rPr>
              <a:t>“Balanced” between adaptation and mitigation</a:t>
            </a:r>
          </a:p>
          <a:p>
            <a:pPr lvl="2"/>
            <a:r>
              <a:rPr lang="en-DE" sz="2400">
                <a:latin typeface="Calibri" panose="020F0502020204030204" pitchFamily="34" charset="0"/>
                <a:cs typeface="Calibri" panose="020F0502020204030204" pitchFamily="34" charset="0"/>
              </a:rPr>
              <a:t>“new and additional”</a:t>
            </a:r>
          </a:p>
          <a:p>
            <a:r>
              <a:rPr lang="en-DE" b="1"/>
              <a:t>Paris Agreement (COP21, 2015)</a:t>
            </a:r>
          </a:p>
          <a:p>
            <a:pPr lvl="2"/>
            <a:r>
              <a:rPr lang="en-GB" sz="2400" dirty="0">
                <a:latin typeface="Calibri" panose="020F0502020204030204" pitchFamily="34" charset="0"/>
                <a:cs typeface="Calibri" panose="020F0502020204030204" pitchFamily="34" charset="0"/>
              </a:rPr>
              <a:t>Continuation of $100 billion annually, set new collective quantified goal by 2025</a:t>
            </a:r>
          </a:p>
          <a:p>
            <a:pPr lvl="2"/>
            <a:r>
              <a:rPr lang="en-GB" sz="2400" dirty="0">
                <a:latin typeface="Calibri" panose="020F0502020204030204" pitchFamily="34" charset="0"/>
                <a:cs typeface="Calibri" panose="020F0502020204030204" pitchFamily="34" charset="0"/>
              </a:rPr>
              <a:t>Art. 9: commitments and encouragement regarding climate finance </a:t>
            </a:r>
          </a:p>
          <a:p>
            <a:pPr lvl="2"/>
            <a:r>
              <a:rPr lang="en-GB" sz="2400" dirty="0">
                <a:latin typeface="Calibri" panose="020F0502020204030204" pitchFamily="34" charset="0"/>
                <a:cs typeface="Calibri" panose="020F0502020204030204" pitchFamily="34" charset="0"/>
              </a:rPr>
              <a:t>Art. 2.1.c: “Making finance flows consistent with a pathway towards low greenhouse gas emissions and climate-resilient development”</a:t>
            </a:r>
          </a:p>
          <a:p>
            <a:r>
              <a:rPr lang="en-US" sz="3000" dirty="0">
                <a:latin typeface="Calibri" panose="020F0502020204030204" pitchFamily="34" charset="0"/>
                <a:cs typeface="Calibri" panose="020F0502020204030204" pitchFamily="34" charset="0"/>
              </a:rPr>
              <a:t> </a:t>
            </a:r>
            <a:r>
              <a:rPr lang="en-US" b="1" dirty="0"/>
              <a:t>Glasgow Climate Pact (COP26, 2021) </a:t>
            </a:r>
          </a:p>
          <a:p>
            <a:pPr lvl="2"/>
            <a:r>
              <a:rPr lang="en-US" sz="2400" dirty="0">
                <a:latin typeface="Calibri" panose="020F0502020204030204" pitchFamily="34" charset="0"/>
                <a:cs typeface="Calibri" panose="020F0502020204030204" pitchFamily="34" charset="0"/>
              </a:rPr>
              <a:t>Doubling of adaptation finance goal from 2019 levels by 2025 </a:t>
            </a:r>
            <a:endParaRPr lang="en-DE" sz="2400">
              <a:latin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D1C3CB65-4473-B726-408D-85FB63806BCB}"/>
              </a:ext>
            </a:extLst>
          </p:cNvPr>
          <p:cNvSpPr>
            <a:spLocks noGrp="1"/>
          </p:cNvSpPr>
          <p:nvPr>
            <p:ph type="title"/>
          </p:nvPr>
        </p:nvSpPr>
        <p:spPr/>
        <p:txBody>
          <a:bodyPr/>
          <a:lstStyle/>
          <a:p>
            <a:r>
              <a:rPr lang="en-US" dirty="0"/>
              <a:t>Prior UNFCCC climate finance commitments</a:t>
            </a:r>
          </a:p>
        </p:txBody>
      </p:sp>
      <p:sp>
        <p:nvSpPr>
          <p:cNvPr id="4" name="Slide Number Placeholder 3">
            <a:extLst>
              <a:ext uri="{FF2B5EF4-FFF2-40B4-BE49-F238E27FC236}">
                <a16:creationId xmlns:a16="http://schemas.microsoft.com/office/drawing/2014/main" id="{90C75062-3241-A585-0E6E-7A2EBD33998D}"/>
              </a:ext>
            </a:extLst>
          </p:cNvPr>
          <p:cNvSpPr>
            <a:spLocks noGrp="1"/>
          </p:cNvSpPr>
          <p:nvPr>
            <p:ph type="sldNum" sz="quarter" idx="13"/>
          </p:nvPr>
        </p:nvSpPr>
        <p:spPr/>
        <p:txBody>
          <a:bodyPr/>
          <a:lstStyle/>
          <a:p>
            <a:fld id="{3675A01C-4065-1549-ACEF-B613474B14E8}" type="slidenum">
              <a:rPr lang="en-US" smtClean="0"/>
              <a:pPr/>
              <a:t>2</a:t>
            </a:fld>
            <a:endParaRPr lang="en-US" dirty="0"/>
          </a:p>
        </p:txBody>
      </p:sp>
      <p:sp>
        <p:nvSpPr>
          <p:cNvPr id="5" name="Footer Placeholder 4">
            <a:extLst>
              <a:ext uri="{FF2B5EF4-FFF2-40B4-BE49-F238E27FC236}">
                <a16:creationId xmlns:a16="http://schemas.microsoft.com/office/drawing/2014/main" id="{C25789A5-CDB8-8F67-E463-D1214EA70326}"/>
              </a:ext>
            </a:extLst>
          </p:cNvPr>
          <p:cNvSpPr>
            <a:spLocks noGrp="1"/>
          </p:cNvSpPr>
          <p:nvPr>
            <p:ph type="ftr" sz="quarter" idx="3"/>
          </p:nvPr>
        </p:nvSpPr>
        <p:spPr/>
        <p:txBody>
          <a:bodyPr/>
          <a:lstStyle/>
          <a:p>
            <a:r>
              <a:rPr lang="en-US"/>
              <a:t>RINGO SB62 Briefing: Climate Finance Negotiations</a:t>
            </a:r>
            <a:endParaRPr lang="en-US" dirty="0"/>
          </a:p>
        </p:txBody>
      </p:sp>
    </p:spTree>
    <p:extLst>
      <p:ext uri="{BB962C8B-B14F-4D97-AF65-F5344CB8AC3E}">
        <p14:creationId xmlns:p14="http://schemas.microsoft.com/office/powerpoint/2010/main" val="312446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F076A1-FEAA-A1D4-1919-0D43FE663325}"/>
              </a:ext>
            </a:extLst>
          </p:cNvPr>
          <p:cNvSpPr>
            <a:spLocks noGrp="1"/>
          </p:cNvSpPr>
          <p:nvPr>
            <p:ph type="body" sz="quarter" idx="10"/>
          </p:nvPr>
        </p:nvSpPr>
        <p:spPr>
          <a:xfrm>
            <a:off x="500362" y="1223961"/>
            <a:ext cx="10262575" cy="5132388"/>
          </a:xfrm>
        </p:spPr>
        <p:txBody>
          <a:bodyPr>
            <a:normAutofit/>
          </a:bodyPr>
          <a:lstStyle/>
          <a:p>
            <a:pPr marL="0" indent="0">
              <a:buNone/>
            </a:pPr>
            <a:r>
              <a:rPr lang="en-US" b="1" dirty="0"/>
              <a:t>COP29 New Collective Quantified Goal (NCQG) </a:t>
            </a:r>
            <a:r>
              <a:rPr lang="en-US" dirty="0"/>
              <a:t>decision: </a:t>
            </a:r>
          </a:p>
          <a:p>
            <a:pPr marL="582613" indent="-344488">
              <a:spcAft>
                <a:spcPts val="600"/>
              </a:spcAft>
            </a:pPr>
            <a:r>
              <a:rPr lang="en-US" dirty="0"/>
              <a:t>At least $300 billion per year by 2035 for climate action in developing countries provided and mobilized </a:t>
            </a:r>
          </a:p>
          <a:p>
            <a:pPr marL="582613" indent="-344488">
              <a:spcAft>
                <a:spcPts val="600"/>
              </a:spcAft>
            </a:pPr>
            <a:r>
              <a:rPr lang="en-US" dirty="0"/>
              <a:t>At least $1.3 trillion per year by 2035 of total international finance flows for climate from both public and private sources</a:t>
            </a:r>
          </a:p>
          <a:p>
            <a:pPr marL="582613" indent="-344488">
              <a:spcAft>
                <a:spcPts val="600"/>
              </a:spcAft>
            </a:pPr>
            <a:r>
              <a:rPr lang="en-US" dirty="0"/>
              <a:t>Preparation and publication of a Baku to Belém Roadmap to $1.3T by COP30</a:t>
            </a:r>
          </a:p>
          <a:p>
            <a:pPr marL="582613" indent="-344488">
              <a:spcAft>
                <a:spcPts val="600"/>
              </a:spcAft>
            </a:pPr>
            <a:r>
              <a:rPr lang="en-US" dirty="0"/>
              <a:t>Also, tripling of outflow from Financial Mechanism funds (including FRLD), access workshop in 2030, assessment during GST2. </a:t>
            </a:r>
          </a:p>
        </p:txBody>
      </p:sp>
      <p:sp>
        <p:nvSpPr>
          <p:cNvPr id="3" name="Title 2">
            <a:extLst>
              <a:ext uri="{FF2B5EF4-FFF2-40B4-BE49-F238E27FC236}">
                <a16:creationId xmlns:a16="http://schemas.microsoft.com/office/drawing/2014/main" id="{7C6FEBBE-4413-A3BD-BC2C-2620B8A9A963}"/>
              </a:ext>
            </a:extLst>
          </p:cNvPr>
          <p:cNvSpPr>
            <a:spLocks noGrp="1"/>
          </p:cNvSpPr>
          <p:nvPr>
            <p:ph type="title"/>
          </p:nvPr>
        </p:nvSpPr>
        <p:spPr/>
        <p:txBody>
          <a:bodyPr/>
          <a:lstStyle/>
          <a:p>
            <a:r>
              <a:rPr lang="en-US" dirty="0"/>
              <a:t>COP29 NCQG Decision</a:t>
            </a:r>
          </a:p>
        </p:txBody>
      </p:sp>
      <p:sp>
        <p:nvSpPr>
          <p:cNvPr id="4" name="Slide Number Placeholder 3">
            <a:extLst>
              <a:ext uri="{FF2B5EF4-FFF2-40B4-BE49-F238E27FC236}">
                <a16:creationId xmlns:a16="http://schemas.microsoft.com/office/drawing/2014/main" id="{8289DA9F-D506-348C-0A41-55B1D1C258E8}"/>
              </a:ext>
            </a:extLst>
          </p:cNvPr>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675A01C-4065-1549-ACEF-B613474B14E8}" type="slidenum">
              <a:rPr kumimoji="0" lang="en-US" sz="1000" b="0" i="0" u="none" strike="noStrike" kern="1200" cap="none" spc="0" normalizeH="0" baseline="0" noProof="0" smtClean="0">
                <a:ln>
                  <a:noFill/>
                </a:ln>
                <a:solidFill>
                  <a:prstClr val="black"/>
                </a:solidFill>
                <a:effectLst/>
                <a:uLnTx/>
                <a:uFillTx/>
                <a:latin typeface="Calibri"/>
                <a:ea typeface="+mn-ea"/>
                <a:cs typeface="Calibri"/>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6" name="Footer Placeholder 4">
            <a:extLst>
              <a:ext uri="{FF2B5EF4-FFF2-40B4-BE49-F238E27FC236}">
                <a16:creationId xmlns:a16="http://schemas.microsoft.com/office/drawing/2014/main" id="{41F34763-7EE0-B86C-F219-21DC3EB6DCCC}"/>
              </a:ext>
            </a:extLst>
          </p:cNvPr>
          <p:cNvSpPr>
            <a:spLocks noGrp="1"/>
          </p:cNvSpPr>
          <p:nvPr>
            <p:ph type="ftr" sz="quarter" idx="3"/>
          </p:nvPr>
        </p:nvSpPr>
        <p:spPr>
          <a:xfrm>
            <a:off x="500363" y="6356351"/>
            <a:ext cx="6419421" cy="240711"/>
          </a:xfrm>
        </p:spPr>
        <p:txBody>
          <a:bodyPr/>
          <a:lstStyle/>
          <a:p>
            <a:r>
              <a:rPr lang="en-US" dirty="0"/>
              <a:t>RINGO SB62 Briefing: Climate Finance Negotiations</a:t>
            </a:r>
          </a:p>
        </p:txBody>
      </p:sp>
    </p:spTree>
    <p:extLst>
      <p:ext uri="{BB962C8B-B14F-4D97-AF65-F5344CB8AC3E}">
        <p14:creationId xmlns:p14="http://schemas.microsoft.com/office/powerpoint/2010/main" val="668719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194560-37E0-4F89-2F0E-AD7CC464967B}"/>
              </a:ext>
            </a:extLst>
          </p:cNvPr>
          <p:cNvSpPr>
            <a:spLocks noGrp="1"/>
          </p:cNvSpPr>
          <p:nvPr>
            <p:ph type="body" sz="quarter" idx="10"/>
          </p:nvPr>
        </p:nvSpPr>
        <p:spPr>
          <a:xfrm>
            <a:off x="500363" y="1223961"/>
            <a:ext cx="5791364" cy="5132388"/>
          </a:xfrm>
        </p:spPr>
        <p:txBody>
          <a:bodyPr>
            <a:noAutofit/>
          </a:bodyPr>
          <a:lstStyle/>
          <a:p>
            <a:r>
              <a:rPr lang="en-US" dirty="0"/>
              <a:t>Focused on outlining plan to realistically increase finance flows to $1.3 trillion</a:t>
            </a:r>
          </a:p>
          <a:p>
            <a:r>
              <a:rPr lang="en-US" dirty="0"/>
              <a:t>Presidencies issued call for stakeholder submissions, received 116 </a:t>
            </a:r>
          </a:p>
          <a:p>
            <a:r>
              <a:rPr lang="en-US" dirty="0"/>
              <a:t>At SB62, in-person consultations with Parties and NPS</a:t>
            </a:r>
          </a:p>
          <a:p>
            <a:pPr lvl="1"/>
            <a:r>
              <a:rPr lang="en-US" sz="2400" dirty="0"/>
              <a:t>RINGO provided statement on 18 June</a:t>
            </a:r>
          </a:p>
          <a:p>
            <a:r>
              <a:rPr lang="en-US" dirty="0"/>
              <a:t>Brazilian COP30 Presidency has engaged ’Circle of Finance Ministers’ and expert advisory groups, including UN Independent High Level Expert Group (IHLEG) </a:t>
            </a:r>
            <a:endParaRPr lang="en-US" sz="2400" dirty="0"/>
          </a:p>
        </p:txBody>
      </p:sp>
      <p:sp>
        <p:nvSpPr>
          <p:cNvPr id="3" name="Title 2">
            <a:extLst>
              <a:ext uri="{FF2B5EF4-FFF2-40B4-BE49-F238E27FC236}">
                <a16:creationId xmlns:a16="http://schemas.microsoft.com/office/drawing/2014/main" id="{251B95DD-BE66-0988-3320-CDEEBD63FEBB}"/>
              </a:ext>
            </a:extLst>
          </p:cNvPr>
          <p:cNvSpPr>
            <a:spLocks noGrp="1"/>
          </p:cNvSpPr>
          <p:nvPr>
            <p:ph type="title"/>
          </p:nvPr>
        </p:nvSpPr>
        <p:spPr/>
        <p:txBody>
          <a:bodyPr/>
          <a:lstStyle/>
          <a:p>
            <a:r>
              <a:rPr lang="en-US" dirty="0"/>
              <a:t>Baku to Belém Roadmap to 1.3T </a:t>
            </a:r>
          </a:p>
        </p:txBody>
      </p:sp>
      <p:sp>
        <p:nvSpPr>
          <p:cNvPr id="4" name="Slide Number Placeholder 3">
            <a:extLst>
              <a:ext uri="{FF2B5EF4-FFF2-40B4-BE49-F238E27FC236}">
                <a16:creationId xmlns:a16="http://schemas.microsoft.com/office/drawing/2014/main" id="{41DD7F62-A997-0902-7C41-EEFB665661FB}"/>
              </a:ext>
            </a:extLst>
          </p:cNvPr>
          <p:cNvSpPr>
            <a:spLocks noGrp="1"/>
          </p:cNvSpPr>
          <p:nvPr>
            <p:ph type="sldNum" sz="quarter" idx="13"/>
          </p:nvPr>
        </p:nvSpPr>
        <p:spPr/>
        <p:txBody>
          <a:bodyPr/>
          <a:lstStyle/>
          <a:p>
            <a:fld id="{3675A01C-4065-1549-ACEF-B613474B14E8}" type="slidenum">
              <a:rPr lang="en-US" smtClean="0"/>
              <a:pPr/>
              <a:t>4</a:t>
            </a:fld>
            <a:endParaRPr lang="en-US" dirty="0"/>
          </a:p>
        </p:txBody>
      </p:sp>
      <p:sp>
        <p:nvSpPr>
          <p:cNvPr id="5" name="Footer Placeholder 4">
            <a:extLst>
              <a:ext uri="{FF2B5EF4-FFF2-40B4-BE49-F238E27FC236}">
                <a16:creationId xmlns:a16="http://schemas.microsoft.com/office/drawing/2014/main" id="{15A0B775-9C34-9AB4-7DF6-8E6C640A353B}"/>
              </a:ext>
            </a:extLst>
          </p:cNvPr>
          <p:cNvSpPr>
            <a:spLocks noGrp="1"/>
          </p:cNvSpPr>
          <p:nvPr>
            <p:ph type="ftr" sz="quarter" idx="3"/>
          </p:nvPr>
        </p:nvSpPr>
        <p:spPr/>
        <p:txBody>
          <a:bodyPr/>
          <a:lstStyle/>
          <a:p>
            <a:r>
              <a:rPr lang="en-US"/>
              <a:t>RINGO SB62 Briefing: Climate Finance Negotiations</a:t>
            </a:r>
            <a:endParaRPr lang="en-US" dirty="0"/>
          </a:p>
        </p:txBody>
      </p:sp>
      <p:pic>
        <p:nvPicPr>
          <p:cNvPr id="7" name="Picture 6" descr="A screen shot of a presentation&#10;&#10;AI-generated content may be incorrect.">
            <a:extLst>
              <a:ext uri="{FF2B5EF4-FFF2-40B4-BE49-F238E27FC236}">
                <a16:creationId xmlns:a16="http://schemas.microsoft.com/office/drawing/2014/main" id="{06B82C4D-B23C-FB5A-A167-3D20A07E4FC4}"/>
              </a:ext>
            </a:extLst>
          </p:cNvPr>
          <p:cNvPicPr>
            <a:picLocks noChangeAspect="1"/>
          </p:cNvPicPr>
          <p:nvPr/>
        </p:nvPicPr>
        <p:blipFill>
          <a:blip r:embed="rId3"/>
          <a:srcRect t="20984" r="7353" b="23935"/>
          <a:stretch>
            <a:fillRect/>
          </a:stretch>
        </p:blipFill>
        <p:spPr>
          <a:xfrm>
            <a:off x="6291727" y="1323224"/>
            <a:ext cx="5713674" cy="4529300"/>
          </a:xfrm>
          <a:prstGeom prst="rect">
            <a:avLst/>
          </a:prstGeom>
        </p:spPr>
      </p:pic>
    </p:spTree>
    <p:extLst>
      <p:ext uri="{BB962C8B-B14F-4D97-AF65-F5344CB8AC3E}">
        <p14:creationId xmlns:p14="http://schemas.microsoft.com/office/powerpoint/2010/main" val="3959052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51991-3508-0A06-8263-AC4644313C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728E9E4-21A7-0D53-9A60-4545434C623B}"/>
              </a:ext>
            </a:extLst>
          </p:cNvPr>
          <p:cNvSpPr>
            <a:spLocks noGrp="1"/>
          </p:cNvSpPr>
          <p:nvPr>
            <p:ph type="body" sz="quarter" idx="10"/>
          </p:nvPr>
        </p:nvSpPr>
        <p:spPr>
          <a:xfrm>
            <a:off x="500363" y="1223961"/>
            <a:ext cx="11191274" cy="5132388"/>
          </a:xfrm>
        </p:spPr>
        <p:txBody>
          <a:bodyPr>
            <a:normAutofit/>
          </a:bodyPr>
          <a:lstStyle/>
          <a:p>
            <a:r>
              <a:rPr lang="en-US" dirty="0"/>
              <a:t>At COP27/CMA4, Parties launched the Sharm el-Sheikh dialogue (</a:t>
            </a:r>
            <a:r>
              <a:rPr lang="en-US" b="1" i="1" dirty="0" err="1"/>
              <a:t>SeS</a:t>
            </a:r>
            <a:r>
              <a:rPr lang="en-US" b="1" i="1" dirty="0"/>
              <a:t> Dialogue</a:t>
            </a:r>
            <a:r>
              <a:rPr lang="en-US" dirty="0"/>
              <a:t>) for one year with the objective to exchange views on and enhance understanding on the scope of Article 2.1(c) and its complementarity with Article 9​</a:t>
            </a:r>
          </a:p>
          <a:p>
            <a:pPr marL="574675" lvl="1" indent="-317500"/>
            <a:r>
              <a:rPr lang="en-US" dirty="0"/>
              <a:t>Two workshops held in 2023​</a:t>
            </a:r>
          </a:p>
          <a:p>
            <a:r>
              <a:rPr lang="en-US" dirty="0"/>
              <a:t>At COP28/CMA5, Parties agreed to continue and strengthen the </a:t>
            </a:r>
            <a:r>
              <a:rPr lang="en-US" dirty="0" err="1"/>
              <a:t>SeS</a:t>
            </a:r>
            <a:r>
              <a:rPr lang="en-US" dirty="0"/>
              <a:t> Dialogue</a:t>
            </a:r>
          </a:p>
          <a:p>
            <a:pPr marL="574675" lvl="1" indent="-317500"/>
            <a:r>
              <a:rPr lang="en-US" dirty="0"/>
              <a:t>Two workshops annually in 2024 and 2025​</a:t>
            </a:r>
          </a:p>
          <a:p>
            <a:pPr marL="574675" lvl="1" indent="-317500"/>
            <a:r>
              <a:rPr lang="en-US" dirty="0"/>
              <a:t>Expanded dialogue’s objective to include discussion “with regard to the operationalization and implementation of Article 2.1(c)”​</a:t>
            </a:r>
          </a:p>
          <a:p>
            <a:pPr marL="574675" lvl="1" indent="-317500"/>
            <a:r>
              <a:rPr lang="en-US" dirty="0"/>
              <a:t>Agreed to “decide on a way forward with regards to deliberations” on the </a:t>
            </a:r>
            <a:r>
              <a:rPr lang="en-US" dirty="0" err="1"/>
              <a:t>SeS</a:t>
            </a:r>
            <a:r>
              <a:rPr lang="en-US" dirty="0"/>
              <a:t> Dialogue at CMA7​</a:t>
            </a:r>
          </a:p>
          <a:p>
            <a:endParaRPr lang="en-US" dirty="0"/>
          </a:p>
          <a:p>
            <a:endParaRPr lang="en-US" dirty="0"/>
          </a:p>
        </p:txBody>
      </p:sp>
      <p:sp>
        <p:nvSpPr>
          <p:cNvPr id="3" name="Title 2">
            <a:extLst>
              <a:ext uri="{FF2B5EF4-FFF2-40B4-BE49-F238E27FC236}">
                <a16:creationId xmlns:a16="http://schemas.microsoft.com/office/drawing/2014/main" id="{C53A8F4B-426C-F7B8-C036-F1FD88166F9C}"/>
              </a:ext>
            </a:extLst>
          </p:cNvPr>
          <p:cNvSpPr>
            <a:spLocks noGrp="1"/>
          </p:cNvSpPr>
          <p:nvPr>
            <p:ph type="title"/>
          </p:nvPr>
        </p:nvSpPr>
        <p:spPr/>
        <p:txBody>
          <a:bodyPr/>
          <a:lstStyle/>
          <a:p>
            <a:r>
              <a:rPr lang="en-US" dirty="0"/>
              <a:t>Sharm el-Sheikh Dialogue on Article 2.1(c) and its complementarity with Article 9</a:t>
            </a:r>
          </a:p>
        </p:txBody>
      </p:sp>
      <p:sp>
        <p:nvSpPr>
          <p:cNvPr id="4" name="Slide Number Placeholder 3">
            <a:extLst>
              <a:ext uri="{FF2B5EF4-FFF2-40B4-BE49-F238E27FC236}">
                <a16:creationId xmlns:a16="http://schemas.microsoft.com/office/drawing/2014/main" id="{AF96BBE8-F7F3-7A09-3759-C58473B68066}"/>
              </a:ext>
            </a:extLst>
          </p:cNvPr>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675A01C-4065-1549-ACEF-B613474B14E8}" type="slidenum">
              <a:rPr kumimoji="0" lang="en-US" sz="1000" b="0" i="0" u="none" strike="noStrike" kern="1200" cap="none" spc="0" normalizeH="0" baseline="0" noProof="0" smtClean="0">
                <a:ln>
                  <a:noFill/>
                </a:ln>
                <a:solidFill>
                  <a:prstClr val="black"/>
                </a:solidFill>
                <a:effectLst/>
                <a:uLnTx/>
                <a:uFillTx/>
                <a:latin typeface="Calibri"/>
                <a:ea typeface="+mn-ea"/>
                <a:cs typeface="Calibri"/>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0" name="Footer Placeholder 4">
            <a:extLst>
              <a:ext uri="{FF2B5EF4-FFF2-40B4-BE49-F238E27FC236}">
                <a16:creationId xmlns:a16="http://schemas.microsoft.com/office/drawing/2014/main" id="{6AEAE421-E386-913E-EE80-A9A0CDAAAFD7}"/>
              </a:ext>
            </a:extLst>
          </p:cNvPr>
          <p:cNvSpPr>
            <a:spLocks noGrp="1"/>
          </p:cNvSpPr>
          <p:nvPr>
            <p:ph type="ftr" sz="quarter" idx="3"/>
          </p:nvPr>
        </p:nvSpPr>
        <p:spPr>
          <a:xfrm>
            <a:off x="500363" y="6356351"/>
            <a:ext cx="6419421" cy="240711"/>
          </a:xfrm>
        </p:spPr>
        <p:txBody>
          <a:bodyPr/>
          <a:lstStyle/>
          <a:p>
            <a:r>
              <a:rPr lang="en-US" dirty="0"/>
              <a:t>RINGO SB62 Briefing: Climate Finance Negotiations</a:t>
            </a:r>
          </a:p>
        </p:txBody>
      </p:sp>
    </p:spTree>
    <p:extLst>
      <p:ext uri="{BB962C8B-B14F-4D97-AF65-F5344CB8AC3E}">
        <p14:creationId xmlns:p14="http://schemas.microsoft.com/office/powerpoint/2010/main" val="131980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66AA5-94E8-7FFA-DFBC-45EF78EC97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A0FBB42-D314-C751-9086-499EBF540FC9}"/>
              </a:ext>
            </a:extLst>
          </p:cNvPr>
          <p:cNvSpPr>
            <a:spLocks noGrp="1"/>
          </p:cNvSpPr>
          <p:nvPr>
            <p:ph type="body" sz="quarter" idx="10"/>
          </p:nvPr>
        </p:nvSpPr>
        <p:spPr>
          <a:xfrm>
            <a:off x="500363" y="1223961"/>
            <a:ext cx="11191274" cy="5132388"/>
          </a:xfrm>
        </p:spPr>
        <p:txBody>
          <a:bodyPr/>
          <a:lstStyle/>
          <a:p>
            <a:r>
              <a:rPr lang="en-US" dirty="0"/>
              <a:t>SB62 Workshop Themes </a:t>
            </a:r>
          </a:p>
          <a:p>
            <a:pPr marL="1033463" lvl="1" indent="-481013">
              <a:spcBef>
                <a:spcPts val="300"/>
              </a:spcBef>
              <a:buFont typeface="+mj-lt"/>
              <a:buAutoNum type="arabicPeriod"/>
            </a:pPr>
            <a:r>
              <a:rPr lang="en-US" sz="1800" dirty="0"/>
              <a:t>Building capacities for nationally determined financial sector development – case studies on adaptation and climate resilience in diverse contexts</a:t>
            </a:r>
          </a:p>
          <a:p>
            <a:pPr marL="1033463" lvl="1" indent="-481013">
              <a:spcBef>
                <a:spcPts val="300"/>
              </a:spcBef>
              <a:buFont typeface="+mj-lt"/>
              <a:buAutoNum type="arabicPeriod"/>
            </a:pPr>
            <a:r>
              <a:rPr lang="en-US" sz="1800" dirty="0"/>
              <a:t>Transition planning for low GHG emission and climate resilient development pathways and financing just transition pathways in diverse contexts</a:t>
            </a:r>
          </a:p>
          <a:p>
            <a:pPr marL="1033463" lvl="1" indent="-481013">
              <a:spcBef>
                <a:spcPts val="300"/>
              </a:spcBef>
              <a:buFont typeface="+mj-lt"/>
              <a:buAutoNum type="arabicPeriod"/>
            </a:pPr>
            <a:r>
              <a:rPr lang="en-US" sz="1800" dirty="0"/>
              <a:t>Opportunities to support NCQG implementation through Article 2, paragraph 1(c) of the Paris Agreement</a:t>
            </a:r>
          </a:p>
        </p:txBody>
      </p:sp>
      <p:sp>
        <p:nvSpPr>
          <p:cNvPr id="3" name="Title 2">
            <a:extLst>
              <a:ext uri="{FF2B5EF4-FFF2-40B4-BE49-F238E27FC236}">
                <a16:creationId xmlns:a16="http://schemas.microsoft.com/office/drawing/2014/main" id="{981D1ABD-3494-174D-03A3-680F3FA23767}"/>
              </a:ext>
            </a:extLst>
          </p:cNvPr>
          <p:cNvSpPr>
            <a:spLocks noGrp="1"/>
          </p:cNvSpPr>
          <p:nvPr>
            <p:ph type="title"/>
          </p:nvPr>
        </p:nvSpPr>
        <p:spPr/>
        <p:txBody>
          <a:bodyPr/>
          <a:lstStyle/>
          <a:p>
            <a:r>
              <a:rPr lang="en-US" dirty="0"/>
              <a:t>Sharm el-Sheikh Dialogue on Article 2.1(c) and its complementarity with Article 9</a:t>
            </a:r>
          </a:p>
        </p:txBody>
      </p:sp>
      <p:sp>
        <p:nvSpPr>
          <p:cNvPr id="4" name="Slide Number Placeholder 3">
            <a:extLst>
              <a:ext uri="{FF2B5EF4-FFF2-40B4-BE49-F238E27FC236}">
                <a16:creationId xmlns:a16="http://schemas.microsoft.com/office/drawing/2014/main" id="{9097904D-920E-844C-037B-069F2CB2CF02}"/>
              </a:ext>
            </a:extLst>
          </p:cNvPr>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675A01C-4065-1549-ACEF-B613474B14E8}" type="slidenum">
              <a:rPr kumimoji="0" lang="en-US" sz="1000" b="0" i="0" u="none" strike="noStrike" kern="1200" cap="none" spc="0" normalizeH="0" baseline="0" noProof="0" smtClean="0">
                <a:ln>
                  <a:noFill/>
                </a:ln>
                <a:solidFill>
                  <a:prstClr val="black"/>
                </a:solidFill>
                <a:effectLst/>
                <a:uLnTx/>
                <a:uFillTx/>
                <a:latin typeface="Calibri"/>
                <a:ea typeface="+mn-ea"/>
                <a:cs typeface="Calibri"/>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pic>
        <p:nvPicPr>
          <p:cNvPr id="6" name="Picture 5">
            <a:extLst>
              <a:ext uri="{FF2B5EF4-FFF2-40B4-BE49-F238E27FC236}">
                <a16:creationId xmlns:a16="http://schemas.microsoft.com/office/drawing/2014/main" id="{EEA74607-421C-111E-CA01-8873A35E7476}"/>
              </a:ext>
            </a:extLst>
          </p:cNvPr>
          <p:cNvPicPr>
            <a:picLocks noChangeAspect="1"/>
          </p:cNvPicPr>
          <p:nvPr/>
        </p:nvPicPr>
        <p:blipFill>
          <a:blip r:embed="rId2"/>
          <a:stretch>
            <a:fillRect/>
          </a:stretch>
        </p:blipFill>
        <p:spPr>
          <a:xfrm>
            <a:off x="9106144" y="4483008"/>
            <a:ext cx="1949457" cy="1949457"/>
          </a:xfrm>
          <a:prstGeom prst="rect">
            <a:avLst/>
          </a:prstGeom>
        </p:spPr>
      </p:pic>
      <p:sp>
        <p:nvSpPr>
          <p:cNvPr id="7" name="TextBox 6">
            <a:extLst>
              <a:ext uri="{FF2B5EF4-FFF2-40B4-BE49-F238E27FC236}">
                <a16:creationId xmlns:a16="http://schemas.microsoft.com/office/drawing/2014/main" id="{4169795B-8652-A2D1-5F05-E5350E5B34F4}"/>
              </a:ext>
            </a:extLst>
          </p:cNvPr>
          <p:cNvSpPr txBox="1"/>
          <p:nvPr/>
        </p:nvSpPr>
        <p:spPr>
          <a:xfrm>
            <a:off x="7756302" y="3842538"/>
            <a:ext cx="4649143" cy="584775"/>
          </a:xfrm>
          <a:prstGeom prst="rect">
            <a:avLst/>
          </a:prstGeom>
        </p:spPr>
        <p:txBody>
          <a:bodyPr wrap="square" rtlCol="0">
            <a:spAutoFit/>
          </a:bodyPr>
          <a:lstStyle/>
          <a:p>
            <a:pPr marR="0" algn="ctr" defTabSz="457200" rtl="0" eaLnBrk="1" fontAlgn="base" latinLnBrk="0" hangingPunct="1">
              <a:spcBef>
                <a:spcPts val="0"/>
              </a:spcBef>
              <a:spcAft>
                <a:spcPct val="0"/>
              </a:spcAft>
              <a:buClr>
                <a:srgbClr val="155E98"/>
              </a:buClr>
              <a:buSzPct val="100000"/>
              <a:tabLst/>
            </a:pPr>
            <a:r>
              <a:rPr lang="en-US" sz="1600" b="1" dirty="0">
                <a:solidFill>
                  <a:srgbClr val="222222"/>
                </a:solidFill>
              </a:rPr>
              <a:t>The Future of Article 2.1(c) Discussions, </a:t>
            </a:r>
          </a:p>
          <a:p>
            <a:pPr marR="0" algn="ctr" defTabSz="457200" rtl="0" eaLnBrk="1" fontAlgn="base" latinLnBrk="0" hangingPunct="1">
              <a:spcBef>
                <a:spcPts val="0"/>
              </a:spcBef>
              <a:spcAft>
                <a:spcPct val="0"/>
              </a:spcAft>
              <a:buClr>
                <a:srgbClr val="155E98"/>
              </a:buClr>
              <a:buSzPct val="100000"/>
              <a:tabLst/>
            </a:pPr>
            <a:r>
              <a:rPr kumimoji="0" lang="en-US" sz="1600" b="1" i="0" u="none" strike="noStrike" kern="1200" cap="none" spc="0" normalizeH="0" baseline="0" noProof="0" dirty="0">
                <a:ln>
                  <a:noFill/>
                </a:ln>
                <a:solidFill>
                  <a:srgbClr val="222222"/>
                </a:solidFill>
                <a:effectLst/>
                <a:uLnTx/>
                <a:uFillTx/>
                <a:latin typeface="+mn-lt"/>
                <a:ea typeface="+mn-ea"/>
                <a:cs typeface="+mn-cs"/>
              </a:rPr>
              <a:t>C2ES </a:t>
            </a:r>
            <a:r>
              <a:rPr lang="en-US" sz="1600" b="1" dirty="0">
                <a:solidFill>
                  <a:srgbClr val="222222"/>
                </a:solidFill>
              </a:rPr>
              <a:t>discussion paper</a:t>
            </a:r>
            <a:endParaRPr kumimoji="0" lang="en-US" sz="1600" b="1" i="0" u="none" strike="noStrike" kern="1200" cap="none" spc="0" normalizeH="0" baseline="0" noProof="0" dirty="0">
              <a:ln>
                <a:noFill/>
              </a:ln>
              <a:solidFill>
                <a:srgbClr val="222222"/>
              </a:solidFill>
              <a:effectLst/>
              <a:uLnTx/>
              <a:uFillTx/>
              <a:latin typeface="+mn-lt"/>
              <a:ea typeface="+mn-ea"/>
              <a:cs typeface="+mn-cs"/>
            </a:endParaRPr>
          </a:p>
        </p:txBody>
      </p:sp>
      <p:sp>
        <p:nvSpPr>
          <p:cNvPr id="9" name="TextBox 8">
            <a:extLst>
              <a:ext uri="{FF2B5EF4-FFF2-40B4-BE49-F238E27FC236}">
                <a16:creationId xmlns:a16="http://schemas.microsoft.com/office/drawing/2014/main" id="{B4C09756-640F-6BDE-E273-40E661848E77}"/>
              </a:ext>
            </a:extLst>
          </p:cNvPr>
          <p:cNvSpPr txBox="1"/>
          <p:nvPr/>
        </p:nvSpPr>
        <p:spPr>
          <a:xfrm>
            <a:off x="500363" y="3345384"/>
            <a:ext cx="7391450" cy="2769989"/>
          </a:xfrm>
          <a:prstGeom prst="rect">
            <a:avLst/>
          </a:prstGeom>
          <a:noFill/>
        </p:spPr>
        <p:txBody>
          <a:bodyPr wrap="square">
            <a:spAutoFit/>
          </a:bodyPr>
          <a:lstStyle/>
          <a:p>
            <a:pPr marL="228600" marR="0" lvl="0" indent="-228600" algn="l" defTabSz="457200" rtl="0" eaLnBrk="1" fontAlgn="base" latinLnBrk="0" hangingPunct="1">
              <a:lnSpc>
                <a:spcPct val="100000"/>
              </a:lnSpc>
              <a:spcBef>
                <a:spcPts val="1800"/>
              </a:spcBef>
              <a:spcAft>
                <a:spcPct val="0"/>
              </a:spcAft>
              <a:buClr>
                <a:prstClr val="black"/>
              </a:buClr>
              <a:buSzPct val="100000"/>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a:ea typeface="+mn-ea"/>
                <a:cs typeface="Arial"/>
              </a:rPr>
              <a:t>Second 2025 workshop likely in September/October </a:t>
            </a:r>
          </a:p>
          <a:p>
            <a:pPr marL="228600" indent="-228600" defTabSz="457200" fontAlgn="base">
              <a:spcBef>
                <a:spcPts val="1800"/>
              </a:spcBef>
              <a:spcAft>
                <a:spcPct val="0"/>
              </a:spcAft>
              <a:buClr>
                <a:prstClr val="black"/>
              </a:buClr>
              <a:buSzPct val="100000"/>
              <a:buFont typeface="Courier New" panose="02070309020205020404" pitchFamily="49" charset="0"/>
              <a:buChar char="o"/>
              <a:defRPr/>
            </a:pPr>
            <a:r>
              <a:rPr lang="en-US" sz="2400" dirty="0">
                <a:solidFill>
                  <a:prstClr val="black"/>
                </a:solidFill>
                <a:cs typeface="Arial"/>
              </a:rPr>
              <a:t>Dialogues helpful for sharing best practices but limited progress on meeting objective of finding common understanding of scope of Article 2.1(c)</a:t>
            </a:r>
            <a:endParaRPr kumimoji="0" lang="en-US" sz="2400" b="0" i="0" u="none" strike="noStrike" kern="1200" cap="none" spc="0" normalizeH="0" baseline="0" noProof="0" dirty="0">
              <a:ln>
                <a:noFill/>
              </a:ln>
              <a:solidFill>
                <a:prstClr val="black"/>
              </a:solidFill>
              <a:effectLst/>
              <a:uLnTx/>
              <a:uFillTx/>
              <a:latin typeface="Calibri"/>
              <a:ea typeface="+mn-ea"/>
              <a:cs typeface="Arial"/>
            </a:endParaRPr>
          </a:p>
          <a:p>
            <a:pPr marL="228600" marR="0" lvl="0" indent="-228600" algn="l" defTabSz="457200" rtl="0" eaLnBrk="1" fontAlgn="base" latinLnBrk="0" hangingPunct="1">
              <a:lnSpc>
                <a:spcPct val="100000"/>
              </a:lnSpc>
              <a:spcBef>
                <a:spcPts val="1800"/>
              </a:spcBef>
              <a:spcAft>
                <a:spcPct val="0"/>
              </a:spcAft>
              <a:buClr>
                <a:prstClr val="black"/>
              </a:buClr>
              <a:buSzPct val="100000"/>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a:ea typeface="+mn-ea"/>
                <a:cs typeface="Arial"/>
              </a:rPr>
              <a:t>Without further Party guidance, Article 2.1(c) dialogues scheduled to end at COP30</a:t>
            </a:r>
          </a:p>
        </p:txBody>
      </p:sp>
      <p:sp>
        <p:nvSpPr>
          <p:cNvPr id="8" name="Footer Placeholder 4">
            <a:extLst>
              <a:ext uri="{FF2B5EF4-FFF2-40B4-BE49-F238E27FC236}">
                <a16:creationId xmlns:a16="http://schemas.microsoft.com/office/drawing/2014/main" id="{CD656FE4-9306-DCCE-CD32-CC5BFA2CB1A1}"/>
              </a:ext>
            </a:extLst>
          </p:cNvPr>
          <p:cNvSpPr>
            <a:spLocks noGrp="1"/>
          </p:cNvSpPr>
          <p:nvPr>
            <p:ph type="ftr" sz="quarter" idx="3"/>
          </p:nvPr>
        </p:nvSpPr>
        <p:spPr>
          <a:xfrm>
            <a:off x="500363" y="6356351"/>
            <a:ext cx="6419421" cy="240711"/>
          </a:xfrm>
        </p:spPr>
        <p:txBody>
          <a:bodyPr/>
          <a:lstStyle/>
          <a:p>
            <a:r>
              <a:rPr lang="en-US" dirty="0"/>
              <a:t>RINGO SB62 Briefing: Climate Finance Negotiations</a:t>
            </a:r>
          </a:p>
        </p:txBody>
      </p:sp>
    </p:spTree>
    <p:extLst>
      <p:ext uri="{BB962C8B-B14F-4D97-AF65-F5344CB8AC3E}">
        <p14:creationId xmlns:p14="http://schemas.microsoft.com/office/powerpoint/2010/main" val="2281276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0475F-5104-5DA4-B46F-F3FC5F513D0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6E8261-F37E-F374-BADF-D308DE60EA3E}"/>
              </a:ext>
            </a:extLst>
          </p:cNvPr>
          <p:cNvSpPr>
            <a:spLocks noGrp="1"/>
          </p:cNvSpPr>
          <p:nvPr>
            <p:ph type="body" sz="quarter" idx="10"/>
          </p:nvPr>
        </p:nvSpPr>
        <p:spPr/>
        <p:txBody>
          <a:bodyPr>
            <a:normAutofit lnSpcReduction="10000"/>
          </a:bodyPr>
          <a:lstStyle/>
          <a:p>
            <a:r>
              <a:rPr lang="en-US" dirty="0"/>
              <a:t>Decision 1/CMA.3, paragraph 18, “urges developed country Parties to at least double their collective provision of climate finance for adaptation to developing country Parties from 2019 levels by 2025, in the context of achieving a balance between mitigation and adaptation in the provision of scaled-up financial resources…”</a:t>
            </a:r>
          </a:p>
          <a:p>
            <a:r>
              <a:rPr lang="en-US" dirty="0"/>
              <a:t>2019 levels understood to be $20 billion</a:t>
            </a:r>
          </a:p>
          <a:p>
            <a:pPr marL="693738" lvl="1" indent="-280988"/>
            <a:r>
              <a:rPr lang="en-US" sz="2400" dirty="0"/>
              <a:t>2025 data not yet available</a:t>
            </a:r>
          </a:p>
          <a:p>
            <a:pPr marL="693738" lvl="1" indent="-280988"/>
            <a:r>
              <a:rPr lang="en-US" sz="2400" dirty="0">
                <a:hlinkClick r:id="rId3"/>
              </a:rPr>
              <a:t>Doubling Adaptation Report</a:t>
            </a:r>
            <a:r>
              <a:rPr lang="en-US" sz="2400" dirty="0"/>
              <a:t> (Nov 2024): developed countries provided and mobilized a total of 32.4 billion in adaptation finance in 2022, including a total of 28.9 billion in international public finance</a:t>
            </a:r>
          </a:p>
          <a:p>
            <a:r>
              <a:rPr lang="en-US" dirty="0"/>
              <a:t>No specific adaptation targets included in NCQG</a:t>
            </a:r>
          </a:p>
          <a:p>
            <a:r>
              <a:rPr lang="en-US" dirty="0"/>
              <a:t>Sunsets in 2025, talk of whether to push for new adaptation finance goal at COP30. LDCs have called for tripling by 2030. </a:t>
            </a:r>
          </a:p>
        </p:txBody>
      </p:sp>
      <p:sp>
        <p:nvSpPr>
          <p:cNvPr id="3" name="Title 2">
            <a:extLst>
              <a:ext uri="{FF2B5EF4-FFF2-40B4-BE49-F238E27FC236}">
                <a16:creationId xmlns:a16="http://schemas.microsoft.com/office/drawing/2014/main" id="{4178DC59-07CC-F511-4102-78785950A03E}"/>
              </a:ext>
            </a:extLst>
          </p:cNvPr>
          <p:cNvSpPr>
            <a:spLocks noGrp="1"/>
          </p:cNvSpPr>
          <p:nvPr>
            <p:ph type="title"/>
          </p:nvPr>
        </p:nvSpPr>
        <p:spPr/>
        <p:txBody>
          <a:bodyPr/>
          <a:lstStyle/>
          <a:p>
            <a:r>
              <a:rPr lang="en-US" dirty="0"/>
              <a:t>Doubling adaptation finance goal </a:t>
            </a:r>
          </a:p>
        </p:txBody>
      </p:sp>
      <p:sp>
        <p:nvSpPr>
          <p:cNvPr id="4" name="Slide Number Placeholder 3">
            <a:extLst>
              <a:ext uri="{FF2B5EF4-FFF2-40B4-BE49-F238E27FC236}">
                <a16:creationId xmlns:a16="http://schemas.microsoft.com/office/drawing/2014/main" id="{5AFFF25D-8B88-C759-48CA-9EFE120ACAAF}"/>
              </a:ext>
            </a:extLst>
          </p:cNvPr>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675A01C-4065-1549-ACEF-B613474B14E8}" type="slidenum">
              <a:rPr kumimoji="0" lang="en-US" sz="1000" b="0" i="0" u="none" strike="noStrike" kern="1200" cap="none" spc="0" normalizeH="0" baseline="0" noProof="0" smtClean="0">
                <a:ln>
                  <a:noFill/>
                </a:ln>
                <a:solidFill>
                  <a:prstClr val="black"/>
                </a:solidFill>
                <a:effectLst/>
                <a:uLnTx/>
                <a:uFillTx/>
                <a:latin typeface="Calibri"/>
                <a:ea typeface="+mn-ea"/>
                <a:cs typeface="Calibri"/>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6" name="Footer Placeholder 4">
            <a:extLst>
              <a:ext uri="{FF2B5EF4-FFF2-40B4-BE49-F238E27FC236}">
                <a16:creationId xmlns:a16="http://schemas.microsoft.com/office/drawing/2014/main" id="{0F90CF2F-69B5-EB66-8401-5BD4FFC0B97F}"/>
              </a:ext>
            </a:extLst>
          </p:cNvPr>
          <p:cNvSpPr>
            <a:spLocks noGrp="1"/>
          </p:cNvSpPr>
          <p:nvPr>
            <p:ph type="ftr" sz="quarter" idx="3"/>
          </p:nvPr>
        </p:nvSpPr>
        <p:spPr>
          <a:xfrm>
            <a:off x="500363" y="6356351"/>
            <a:ext cx="6419421" cy="240711"/>
          </a:xfrm>
        </p:spPr>
        <p:txBody>
          <a:bodyPr/>
          <a:lstStyle/>
          <a:p>
            <a:r>
              <a:rPr lang="en-US" dirty="0"/>
              <a:t>RINGO SB62 Briefing: Climate Finance Negotiations</a:t>
            </a:r>
          </a:p>
        </p:txBody>
      </p:sp>
    </p:spTree>
    <p:extLst>
      <p:ext uri="{BB962C8B-B14F-4D97-AF65-F5344CB8AC3E}">
        <p14:creationId xmlns:p14="http://schemas.microsoft.com/office/powerpoint/2010/main" val="4103730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1CC9D-9A67-7CB2-7C4A-3BCA151742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73B731-5C8A-F050-B76D-701F85E90675}"/>
              </a:ext>
            </a:extLst>
          </p:cNvPr>
          <p:cNvSpPr>
            <a:spLocks noGrp="1"/>
          </p:cNvSpPr>
          <p:nvPr>
            <p:ph type="title"/>
          </p:nvPr>
        </p:nvSpPr>
        <p:spPr>
          <a:xfrm>
            <a:off x="500363" y="320314"/>
            <a:ext cx="9829065" cy="564635"/>
          </a:xfrm>
        </p:spPr>
        <p:txBody>
          <a:bodyPr/>
          <a:lstStyle/>
          <a:p>
            <a:r>
              <a:rPr lang="en-US" dirty="0">
                <a:latin typeface="Calibri" panose="020F0502020204030204" pitchFamily="34" charset="0"/>
                <a:cs typeface="Calibri" panose="020F0502020204030204" pitchFamily="34" charset="0"/>
              </a:rPr>
              <a:t>Join the RINGO Finance Working Group </a:t>
            </a:r>
            <a:endParaRPr lang="en-US" dirty="0"/>
          </a:p>
        </p:txBody>
      </p:sp>
      <p:sp>
        <p:nvSpPr>
          <p:cNvPr id="4" name="Slide Number Placeholder 3">
            <a:extLst>
              <a:ext uri="{FF2B5EF4-FFF2-40B4-BE49-F238E27FC236}">
                <a16:creationId xmlns:a16="http://schemas.microsoft.com/office/drawing/2014/main" id="{159D84D6-97AB-3CB5-C881-B7B24B903DCA}"/>
              </a:ext>
            </a:extLst>
          </p:cNvPr>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675A01C-4065-1549-ACEF-B613474B14E8}" type="slidenum">
              <a:rPr kumimoji="0" lang="en-US" sz="1000" b="0" i="0" u="none" strike="noStrike" kern="1200" cap="none" spc="0" normalizeH="0" baseline="0" noProof="0" smtClean="0">
                <a:ln>
                  <a:noFill/>
                </a:ln>
                <a:solidFill>
                  <a:prstClr val="black"/>
                </a:solidFill>
                <a:effectLst/>
                <a:uLnTx/>
                <a:uFillTx/>
                <a:latin typeface="Calibri"/>
                <a:ea typeface="+mn-ea"/>
                <a:cs typeface="Calibri"/>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6" name="Content Placeholder 2">
            <a:extLst>
              <a:ext uri="{FF2B5EF4-FFF2-40B4-BE49-F238E27FC236}">
                <a16:creationId xmlns:a16="http://schemas.microsoft.com/office/drawing/2014/main" id="{2B6CE053-565A-1172-B918-07E12443A0A1}"/>
              </a:ext>
            </a:extLst>
          </p:cNvPr>
          <p:cNvSpPr txBox="1">
            <a:spLocks/>
          </p:cNvSpPr>
          <p:nvPr/>
        </p:nvSpPr>
        <p:spPr>
          <a:xfrm>
            <a:off x="1943386" y="1825625"/>
            <a:ext cx="3056906" cy="1340548"/>
          </a:xfrm>
          <a:prstGeom prst="rect">
            <a:avLst/>
          </a:prstGeom>
        </p:spPr>
        <p:txBody>
          <a:bodyPr>
            <a:normAutofit lnSpcReduction="10000"/>
          </a:bodyPr>
          <a:lstStyle>
            <a:lvl1pPr marL="176213" indent="-176213" algn="l" defTabSz="457200" rtl="0" eaLnBrk="1" fontAlgn="base" hangingPunct="1">
              <a:spcBef>
                <a:spcPts val="1800"/>
              </a:spcBef>
              <a:spcAft>
                <a:spcPct val="0"/>
              </a:spcAft>
              <a:buClr>
                <a:schemeClr val="tx1"/>
              </a:buClr>
              <a:buSzPct val="100000"/>
              <a:buFont typeface="Courier New" panose="02070309020205020404" pitchFamily="49" charset="0"/>
              <a:buChar char="o"/>
              <a:defRPr sz="2400" b="0" i="0" kern="1200">
                <a:solidFill>
                  <a:schemeClr val="tx1"/>
                </a:solidFill>
                <a:latin typeface="+mj-lt"/>
                <a:ea typeface="+mn-ea"/>
                <a:cs typeface="Arial"/>
              </a:defRPr>
            </a:lvl1pPr>
            <a:lvl2pPr marL="356616" indent="-173038" algn="l" defTabSz="457200" rtl="0" eaLnBrk="1" fontAlgn="base" hangingPunct="1">
              <a:spcBef>
                <a:spcPts val="1500"/>
              </a:spcBef>
              <a:spcAft>
                <a:spcPct val="0"/>
              </a:spcAft>
              <a:buClr>
                <a:schemeClr val="tx1"/>
              </a:buClr>
              <a:buSzPct val="100000"/>
              <a:buFont typeface="System Font Regular"/>
              <a:buChar char="−"/>
              <a:defRPr sz="2000" kern="1200">
                <a:solidFill>
                  <a:schemeClr val="tx1"/>
                </a:solidFill>
                <a:latin typeface="+mn-lt"/>
                <a:ea typeface="+mn-ea"/>
                <a:cs typeface="+mn-cs"/>
              </a:defRPr>
            </a:lvl2pPr>
            <a:lvl3pPr marL="548640" indent="-174625" algn="l" defTabSz="457200" rtl="0" eaLnBrk="1" fontAlgn="base" hangingPunct="1">
              <a:spcBef>
                <a:spcPts val="200"/>
              </a:spcBef>
              <a:spcAft>
                <a:spcPct val="0"/>
              </a:spcAft>
              <a:buClr>
                <a:schemeClr val="tx1"/>
              </a:buClr>
              <a:buSzPct val="90000"/>
              <a:buFont typeface="Arial" panose="020B0604020202020204" pitchFamily="34" charset="0"/>
              <a:buChar char="•"/>
              <a:defRPr sz="1800" kern="1200">
                <a:solidFill>
                  <a:schemeClr val="tx1"/>
                </a:solidFill>
                <a:latin typeface="+mn-lt"/>
                <a:ea typeface="+mn-ea"/>
                <a:cs typeface="+mn-cs"/>
              </a:defRPr>
            </a:lvl3pPr>
            <a:lvl4pPr marL="731520" indent="-174625" algn="l" defTabSz="457200" rtl="0" eaLnBrk="1" fontAlgn="base" hangingPunct="1">
              <a:spcBef>
                <a:spcPts val="200"/>
              </a:spcBef>
              <a:spcAft>
                <a:spcPct val="0"/>
              </a:spcAft>
              <a:buClr>
                <a:schemeClr val="tx1"/>
              </a:buClr>
              <a:buFont typeface="Wingdings" pitchFamily="2" charset="2"/>
              <a:buChar char="§"/>
              <a:defRPr sz="1600" kern="1200">
                <a:solidFill>
                  <a:schemeClr val="tx1"/>
                </a:solidFill>
                <a:latin typeface="+mn-lt"/>
                <a:ea typeface="+mn-ea"/>
                <a:cs typeface="+mn-cs"/>
              </a:defRPr>
            </a:lvl4pPr>
            <a:lvl5pPr marL="914400" indent="-176213" algn="l" defTabSz="457200" rtl="0" eaLnBrk="1" fontAlgn="base" hangingPunct="1">
              <a:spcBef>
                <a:spcPts val="200"/>
              </a:spcBef>
              <a:spcAft>
                <a:spcPct val="0"/>
              </a:spcAft>
              <a:buClr>
                <a:schemeClr val="tx1"/>
              </a:buClr>
              <a:buFont typeface="Arial" charset="0"/>
              <a:buChar char="»"/>
              <a:defRPr sz="1400" kern="1200">
                <a:solidFill>
                  <a:schemeClr val="tx1"/>
                </a:solidFill>
                <a:latin typeface="+mn-lt"/>
                <a:ea typeface="+mn-ea"/>
                <a:cs typeface="+mn-cs"/>
              </a:defRPr>
            </a:lvl5pPr>
            <a:lvl6pPr marL="1541463" indent="-112713" algn="l" defTabSz="457200" rtl="0" eaLnBrk="1" latinLnBrk="0" hangingPunct="1">
              <a:spcBef>
                <a:spcPts val="200"/>
              </a:spcBef>
              <a:buClr>
                <a:srgbClr val="155E98"/>
              </a:buClr>
              <a:buFont typeface="Arial"/>
              <a:buChar char="•"/>
              <a:tabLst/>
              <a:defRPr sz="1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0"/>
              </a:spcBef>
              <a:buFont typeface="Courier New" panose="02070309020205020404" pitchFamily="49" charset="0"/>
              <a:buNone/>
            </a:pPr>
            <a:r>
              <a:rPr lang="en-US" sz="2800" dirty="0">
                <a:latin typeface="Calibri" panose="020F0502020204030204" pitchFamily="34" charset="0"/>
                <a:cs typeface="Calibri" panose="020F0502020204030204" pitchFamily="34" charset="0"/>
              </a:rPr>
              <a:t>RINGO Finance</a:t>
            </a:r>
          </a:p>
          <a:p>
            <a:pPr marL="0" indent="0" algn="ctr">
              <a:spcBef>
                <a:spcPts val="0"/>
              </a:spcBef>
              <a:buFont typeface="Courier New" panose="02070309020205020404" pitchFamily="49" charset="0"/>
              <a:buNone/>
            </a:pPr>
            <a:r>
              <a:rPr lang="en-US" sz="2800" dirty="0">
                <a:latin typeface="Calibri" panose="020F0502020204030204" pitchFamily="34" charset="0"/>
                <a:cs typeface="Calibri" panose="020F0502020204030204" pitchFamily="34" charset="0"/>
              </a:rPr>
              <a:t>Quarterly meeting</a:t>
            </a:r>
          </a:p>
          <a:p>
            <a:pPr marL="0" indent="0" algn="ctr">
              <a:spcBef>
                <a:spcPts val="0"/>
              </a:spcBef>
              <a:buFont typeface="Courier New" panose="02070309020205020404" pitchFamily="49" charset="0"/>
              <a:buNone/>
            </a:pPr>
            <a:r>
              <a:rPr lang="en-US" sz="2800" dirty="0">
                <a:latin typeface="Calibri" panose="020F0502020204030204" pitchFamily="34" charset="0"/>
                <a:cs typeface="Calibri" panose="020F0502020204030204" pitchFamily="34" charset="0"/>
              </a:rPr>
              <a:t>email list</a:t>
            </a:r>
          </a:p>
          <a:p>
            <a:pPr marL="0" indent="0" algn="ctr">
              <a:spcBef>
                <a:spcPts val="0"/>
              </a:spcBef>
              <a:buFont typeface="Courier New" panose="02070309020205020404" pitchFamily="49" charset="0"/>
              <a:buNone/>
            </a:pPr>
            <a:endParaRPr lang="en-US" sz="2800" dirty="0">
              <a:latin typeface="Calibri" panose="020F0502020204030204" pitchFamily="34" charset="0"/>
              <a:cs typeface="Calibri" panose="020F0502020204030204" pitchFamily="34" charset="0"/>
            </a:endParaRPr>
          </a:p>
          <a:p>
            <a:pPr algn="ctr">
              <a:spcBef>
                <a:spcPts val="0"/>
              </a:spcBef>
            </a:pPr>
            <a:endParaRPr lang="en-US" sz="2800" dirty="0">
              <a:latin typeface="Calibri" panose="020F0502020204030204" pitchFamily="34" charset="0"/>
              <a:cs typeface="Calibri" panose="020F0502020204030204" pitchFamily="34" charset="0"/>
            </a:endParaRPr>
          </a:p>
          <a:p>
            <a:pPr algn="ctr">
              <a:spcBef>
                <a:spcPts val="0"/>
              </a:spcBef>
            </a:pPr>
            <a:endParaRPr lang="en-US" sz="28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0BAC7FD-B62A-CB01-39EC-429B6A8DFFAA}"/>
              </a:ext>
            </a:extLst>
          </p:cNvPr>
          <p:cNvSpPr txBox="1"/>
          <p:nvPr/>
        </p:nvSpPr>
        <p:spPr>
          <a:xfrm>
            <a:off x="6811980" y="1825625"/>
            <a:ext cx="3056907" cy="2030684"/>
          </a:xfrm>
          <a:prstGeom prst="rect">
            <a:avLst/>
          </a:prstGeom>
          <a:noFill/>
        </p:spPr>
        <p:txBody>
          <a:bodyPr wrap="square" rtlCol="0">
            <a:spAutoFit/>
          </a:bodyPr>
          <a:lstStyle/>
          <a:p>
            <a:pPr marR="0" lvl="0" algn="ctr"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RINGO Finance  </a:t>
            </a:r>
          </a:p>
          <a:p>
            <a:pPr marR="0" lvl="0" algn="ctr"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WhatsApp Group</a:t>
            </a:r>
          </a:p>
          <a:p>
            <a:pPr marR="0" lvl="0" algn="ctr" defTabSz="914400" rtl="0" eaLnBrk="1" fontAlgn="auto" latinLnBrk="0" hangingPunct="1">
              <a:lnSpc>
                <a:spcPct val="90000"/>
              </a:lnSpc>
              <a:spcBef>
                <a:spcPts val="1000"/>
              </a:spcBef>
              <a:spcAft>
                <a:spcPts val="0"/>
              </a:spcAft>
              <a:buClrTx/>
              <a:buSzTx/>
              <a:tabLst/>
              <a:defRPr/>
            </a:pPr>
            <a:endParaRPr lang="en-US" sz="2800" dirty="0">
              <a:solidFill>
                <a:prstClr val="black"/>
              </a:solidFill>
              <a:latin typeface="Calibri" panose="020F0502020204030204" pitchFamily="34" charset="0"/>
              <a:cs typeface="Calibri" panose="020F0502020204030204" pitchFamily="34" charset="0"/>
            </a:endParaRPr>
          </a:p>
          <a:p>
            <a:pPr marR="0" lvl="0" algn="ctr" defTabSz="914400" rtl="0" eaLnBrk="1" fontAlgn="auto" latinLnBrk="0" hangingPunct="1">
              <a:lnSpc>
                <a:spcPct val="90000"/>
              </a:lnSpc>
              <a:spcBef>
                <a:spcPts val="1000"/>
              </a:spcBef>
              <a:spcAft>
                <a:spcPts val="0"/>
              </a:spcAft>
              <a:buClrTx/>
              <a:buSzTx/>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DAB7720C-A55F-55EF-906E-89BECBDE499D}"/>
              </a:ext>
            </a:extLst>
          </p:cNvPr>
          <p:cNvPicPr>
            <a:picLocks noChangeAspect="1"/>
          </p:cNvPicPr>
          <p:nvPr/>
        </p:nvPicPr>
        <p:blipFill>
          <a:blip r:embed="rId2"/>
          <a:srcRect l="10183" t="9150" r="9139" b="8599"/>
          <a:stretch>
            <a:fillRect/>
          </a:stretch>
        </p:blipFill>
        <p:spPr>
          <a:xfrm>
            <a:off x="6995085" y="3103625"/>
            <a:ext cx="2690699" cy="2743200"/>
          </a:xfrm>
          <a:prstGeom prst="rect">
            <a:avLst/>
          </a:prstGeom>
        </p:spPr>
      </p:pic>
      <p:pic>
        <p:nvPicPr>
          <p:cNvPr id="9" name="Picture 8">
            <a:extLst>
              <a:ext uri="{FF2B5EF4-FFF2-40B4-BE49-F238E27FC236}">
                <a16:creationId xmlns:a16="http://schemas.microsoft.com/office/drawing/2014/main" id="{BCDA60D1-8425-B4CD-2BDD-4E684526CE9B}"/>
              </a:ext>
            </a:extLst>
          </p:cNvPr>
          <p:cNvPicPr>
            <a:picLocks noChangeAspect="1"/>
          </p:cNvPicPr>
          <p:nvPr/>
        </p:nvPicPr>
        <p:blipFill>
          <a:blip r:embed="rId3"/>
          <a:stretch>
            <a:fillRect/>
          </a:stretch>
        </p:blipFill>
        <p:spPr>
          <a:xfrm>
            <a:off x="2100239" y="3166173"/>
            <a:ext cx="2743200" cy="2743200"/>
          </a:xfrm>
          <a:prstGeom prst="rect">
            <a:avLst/>
          </a:prstGeom>
        </p:spPr>
      </p:pic>
      <p:sp>
        <p:nvSpPr>
          <p:cNvPr id="10" name="Footer Placeholder 4">
            <a:extLst>
              <a:ext uri="{FF2B5EF4-FFF2-40B4-BE49-F238E27FC236}">
                <a16:creationId xmlns:a16="http://schemas.microsoft.com/office/drawing/2014/main" id="{88850CE9-0CAB-4F81-BAA9-87551A81F3C4}"/>
              </a:ext>
            </a:extLst>
          </p:cNvPr>
          <p:cNvSpPr>
            <a:spLocks noGrp="1"/>
          </p:cNvSpPr>
          <p:nvPr>
            <p:ph type="ftr" sz="quarter" idx="3"/>
          </p:nvPr>
        </p:nvSpPr>
        <p:spPr>
          <a:xfrm>
            <a:off x="500363" y="6356351"/>
            <a:ext cx="6419421" cy="240711"/>
          </a:xfrm>
        </p:spPr>
        <p:txBody>
          <a:bodyPr/>
          <a:lstStyle/>
          <a:p>
            <a:r>
              <a:rPr lang="en-US" dirty="0"/>
              <a:t>RINGO SB62 Briefing: Climate Finance Negotiations</a:t>
            </a:r>
          </a:p>
        </p:txBody>
      </p:sp>
    </p:spTree>
    <p:extLst>
      <p:ext uri="{BB962C8B-B14F-4D97-AF65-F5344CB8AC3E}">
        <p14:creationId xmlns:p14="http://schemas.microsoft.com/office/powerpoint/2010/main" val="142987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36515B-8095-9CC1-3C46-121EA602D273}"/>
              </a:ext>
            </a:extLst>
          </p:cNvPr>
          <p:cNvSpPr>
            <a:spLocks noGrp="1"/>
          </p:cNvSpPr>
          <p:nvPr>
            <p:ph type="body" sz="quarter" idx="10"/>
          </p:nvPr>
        </p:nvSpPr>
        <p:spPr>
          <a:xfrm>
            <a:off x="626904" y="5661024"/>
            <a:ext cx="10938193" cy="1012907"/>
          </a:xfrm>
        </p:spPr>
        <p:txBody>
          <a:bodyPr>
            <a:normAutofit/>
          </a:bodyPr>
          <a:lstStyle/>
          <a:p>
            <a:r>
              <a:rPr lang="en-US" sz="2400" dirty="0"/>
              <a:t>Eda Kosma</a:t>
            </a:r>
          </a:p>
          <a:p>
            <a:r>
              <a:rPr lang="en-US" sz="2400" dirty="0"/>
              <a:t>kosmae@c2es.org</a:t>
            </a:r>
          </a:p>
        </p:txBody>
      </p:sp>
    </p:spTree>
    <p:extLst>
      <p:ext uri="{BB962C8B-B14F-4D97-AF65-F5344CB8AC3E}">
        <p14:creationId xmlns:p14="http://schemas.microsoft.com/office/powerpoint/2010/main" val="31744149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S8bl1bxD5Ei3VshRkl_KM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r6Do9BdGEGzAluv9EDHb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S8bl1bxD5Ei3VshRkl_KM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r6Do9BdGEGzAluv9EDHb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S8bl1bxD5Ei3VshRkl_KM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rr6Do9BdGEGzAluv9EDHb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2ES_Template_041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9050">
          <a:noFill/>
        </a:ln>
        <a:effectLst/>
      </a:spPr>
      <a:bodyPr rtlCol="0" anchor="ctr"/>
      <a:lstStyle>
        <a:defPPr algn="ctr">
          <a:defRPr sz="12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wrap="square" rtlCol="0">
        <a:spAutoFit/>
      </a:bodyPr>
      <a:lstStyle>
        <a:defPPr marL="176213" marR="0" indent="-176213" algn="l" defTabSz="457200" rtl="0" eaLnBrk="1" fontAlgn="base" latinLnBrk="0" hangingPunct="1">
          <a:spcBef>
            <a:spcPts val="0"/>
          </a:spcBef>
          <a:spcAft>
            <a:spcPct val="0"/>
          </a:spcAft>
          <a:buClr>
            <a:srgbClr val="155E98"/>
          </a:buClr>
          <a:buSzPct val="100000"/>
          <a:buFont typeface="Arial" pitchFamily="34" charset="0"/>
          <a:buChar char="•"/>
          <a:tabLst/>
          <a:defRPr kumimoji="0" sz="1600" b="0" i="0" u="none" strike="noStrike" kern="1200" cap="none" spc="0" normalizeH="0" baseline="0" noProof="0" dirty="0" err="1" smtClean="0">
            <a:ln>
              <a:noFill/>
            </a:ln>
            <a:solidFill>
              <a:srgbClr val="222222"/>
            </a:solidFill>
            <a:effectLst/>
            <a:uLnTx/>
            <a:uFillTx/>
            <a:latin typeface="+mn-lt"/>
            <a:ea typeface="+mn-ea"/>
            <a:cs typeface="+mn-cs"/>
          </a:defRPr>
        </a:defPPr>
      </a:lstStyle>
    </a:txDef>
  </a:objectDefaults>
  <a:extraClrSchemeLst/>
  <a:extLst>
    <a:ext uri="{05A4C25C-085E-4340-85A3-A5531E510DB2}">
      <thm15:themeFamily xmlns:thm15="http://schemas.microsoft.com/office/thememl/2012/main" name="C2ES Slide Deck Template" id="{EA4F09D0-8115-5040-8F2A-7EA90975EF63}" vid="{EBEE3C3B-8F5C-4C49-9C01-4EB789932D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7DD526198C4145919978946BBEA4E7" ma:contentTypeVersion="29" ma:contentTypeDescription="Create a new document." ma:contentTypeScope="" ma:versionID="05afb47586b5c451dd7d7d0e7905a896">
  <xsd:schema xmlns:xsd="http://www.w3.org/2001/XMLSchema" xmlns:xs="http://www.w3.org/2001/XMLSchema" xmlns:p="http://schemas.microsoft.com/office/2006/metadata/properties" xmlns:ns1="http://schemas.microsoft.com/sharepoint/v3" xmlns:ns2="382d1fa8-cc96-4e84-a856-8ffca649c0c7" xmlns:ns3="http://schemas.microsoft.com/sharepoint/v4" xmlns:ns4="313899c9-a5e1-408f-a692-ffb09fa01fff" targetNamespace="http://schemas.microsoft.com/office/2006/metadata/properties" ma:root="true" ma:fieldsID="4bbb464c12edc974d4c02622e88562c1" ns1:_="" ns2:_="" ns3:_="" ns4:_="">
    <xsd:import namespace="http://schemas.microsoft.com/sharepoint/v3"/>
    <xsd:import namespace="382d1fa8-cc96-4e84-a856-8ffca649c0c7"/>
    <xsd:import namespace="http://schemas.microsoft.com/sharepoint/v4"/>
    <xsd:import namespace="313899c9-a5e1-408f-a692-ffb09fa01fff"/>
    <xsd:element name="properties">
      <xsd:complexType>
        <xsd:sequence>
          <xsd:element name="documentManagement">
            <xsd:complexType>
              <xsd:all>
                <xsd:element ref="ns2:SharedWithUsers" minOccurs="0"/>
                <xsd:element ref="ns2:SharingHintHash" minOccurs="0"/>
                <xsd:element ref="ns2:SharedWithDetails" minOccurs="0"/>
                <xsd:element ref="ns3:IconOverlay" minOccurs="0"/>
                <xsd:element ref="ns2:LastSharedByUser" minOccurs="0"/>
                <xsd:element ref="ns2: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1:_ip_UnifiedCompliancePolicyProperties" minOccurs="0"/>
                <xsd:element ref="ns1:_ip_UnifiedCompliancePolicyUIAction" minOccurs="0"/>
                <xsd:element ref="ns4:MediaServiceEventHashCode" minOccurs="0"/>
                <xsd:element ref="ns4:MediaServiceGenerationTime" minOccurs="0"/>
                <xsd:element ref="ns4:MediaServiceAutoKeyPoints" minOccurs="0"/>
                <xsd:element ref="ns4:MediaServiceKeyPoints" minOccurs="0"/>
                <xsd:element ref="ns4:MediaLengthInSeconds" minOccurs="0"/>
                <xsd:element ref="ns4:lcf76f155ced4ddcb4097134ff3c332f" minOccurs="0"/>
                <xsd:element ref="ns2:TaxCatchAll" minOccurs="0"/>
                <xsd:element ref="ns4:NOK" minOccurs="0"/>
                <xsd:element ref="ns4:MediaServiceSearchProperties" minOccurs="0"/>
                <xsd:element ref="ns4:MediaServiceObjectDetectorVersions"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2d1fa8-cc96-4e84-a856-8ffca649c0c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element name="TaxCatchAll" ma:index="29" nillable="true" ma:displayName="Taxonomy Catch All Column" ma:hidden="true" ma:list="{5e4efcf0-5fe3-4627-bfbf-3a6c699f308b}" ma:internalName="TaxCatchAll" ma:showField="CatchAllData" ma:web="382d1fa8-cc96-4e84-a856-8ffca649c0c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3899c9-a5e1-408f-a692-ffb09fa01fff" elementFormDefault="qualified">
    <xsd:import namespace="http://schemas.microsoft.com/office/2006/documentManagement/types"/>
    <xsd:import namespace="http://schemas.microsoft.com/office/infopath/2007/PartnerControls"/>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AutoTags" ma:index="17" nillable="true" ma:displayName="MediaServiceAutoTags" ma:description="" ma:internalName="MediaServiceAutoTags" ma:readOnly="true">
      <xsd:simpleType>
        <xsd:restriction base="dms:Text"/>
      </xsd:simpleType>
    </xsd:element>
    <xsd:element name="MediaServiceLocation" ma:index="18" nillable="true" ma:displayName="MediaServiceLocation" ma:description="" ma:internalName="MediaServiceLocation"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MediaLengthInSeconds" ma:hidden="true"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6318beda-aa04-4729-8316-fba72f5d1926" ma:termSetId="09814cd3-568e-fe90-9814-8d621ff8fb84" ma:anchorId="fba54fb3-c3e1-fe81-a776-ca4b69148c4d" ma:open="true" ma:isKeyword="false">
      <xsd:complexType>
        <xsd:sequence>
          <xsd:element ref="pc:Terms" minOccurs="0" maxOccurs="1"/>
        </xsd:sequence>
      </xsd:complexType>
    </xsd:element>
    <xsd:element name="NOK" ma:index="30" nillable="true" ma:displayName="NOK" ma:format="Dropdown" ma:internalName="NOK">
      <xsd:simpleType>
        <xsd:restriction base="dms:Choice">
          <xsd:enumeration value="Maybe"/>
          <xsd:enumeration value="Yes"/>
          <xsd:enumeration value="No"/>
        </xsd:restriction>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conOverlay xmlns="http://schemas.microsoft.com/sharepoint/v4" xsi:nil="true"/>
    <NOK xmlns="313899c9-a5e1-408f-a692-ffb09fa01fff" xsi:nil="true"/>
    <lcf76f155ced4ddcb4097134ff3c332f xmlns="313899c9-a5e1-408f-a692-ffb09fa01fff">
      <Terms xmlns="http://schemas.microsoft.com/office/infopath/2007/PartnerControls"/>
    </lcf76f155ced4ddcb4097134ff3c332f>
    <_ip_UnifiedCompliancePolicyProperties xmlns="http://schemas.microsoft.com/sharepoint/v3" xsi:nil="true"/>
    <TaxCatchAll xmlns="382d1fa8-cc96-4e84-a856-8ffca649c0c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47036F-51DE-4208-8220-FBCF3E5930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82d1fa8-cc96-4e84-a856-8ffca649c0c7"/>
    <ds:schemaRef ds:uri="http://schemas.microsoft.com/sharepoint/v4"/>
    <ds:schemaRef ds:uri="313899c9-a5e1-408f-a692-ffb09fa01f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5EC266-2137-48AE-836D-581C61A53AAE}">
  <ds:schemaRefs>
    <ds:schemaRef ds:uri="http://purl.org/dc/elements/1.1/"/>
    <ds:schemaRef ds:uri="382d1fa8-cc96-4e84-a856-8ffca649c0c7"/>
    <ds:schemaRef ds:uri="http://schemas.microsoft.com/sharepoint/v4"/>
    <ds:schemaRef ds:uri="http://schemas.microsoft.com/office/2006/documentManagement/types"/>
    <ds:schemaRef ds:uri="http://schemas.openxmlformats.org/package/2006/metadata/core-properties"/>
    <ds:schemaRef ds:uri="http://purl.org/dc/dcmitype/"/>
    <ds:schemaRef ds:uri="http://purl.org/dc/terms/"/>
    <ds:schemaRef ds:uri="http://schemas.microsoft.com/office/2006/metadata/properties"/>
    <ds:schemaRef ds:uri="http://www.w3.org/XML/1998/namespace"/>
    <ds:schemaRef ds:uri="http://schemas.microsoft.com/office/infopath/2007/PartnerControls"/>
    <ds:schemaRef ds:uri="313899c9-a5e1-408f-a692-ffb09fa01fff"/>
    <ds:schemaRef ds:uri="http://schemas.microsoft.com/sharepoint/v3"/>
  </ds:schemaRefs>
</ds:datastoreItem>
</file>

<file path=customXml/itemProps3.xml><?xml version="1.0" encoding="utf-8"?>
<ds:datastoreItem xmlns:ds="http://schemas.openxmlformats.org/officeDocument/2006/customXml" ds:itemID="{617DA51E-7B5A-495A-ADAD-D20F06C21F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732</TotalTime>
  <Words>1103</Words>
  <Application>Microsoft Macintosh PowerPoint</Application>
  <PresentationFormat>Widescreen</PresentationFormat>
  <Paragraphs>87</Paragraphs>
  <Slides>9</Slides>
  <Notes>4</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9</vt:i4>
      </vt:variant>
    </vt:vector>
  </HeadingPairs>
  <TitlesOfParts>
    <vt:vector size="20" baseType="lpstr">
      <vt:lpstr>Aptos</vt:lpstr>
      <vt:lpstr>Aptos Display</vt:lpstr>
      <vt:lpstr>Arial</vt:lpstr>
      <vt:lpstr>Calibri</vt:lpstr>
      <vt:lpstr>Courier New</vt:lpstr>
      <vt:lpstr>Optima</vt:lpstr>
      <vt:lpstr>System Font Regular</vt:lpstr>
      <vt:lpstr>Wingdings</vt:lpstr>
      <vt:lpstr>Office Theme</vt:lpstr>
      <vt:lpstr>C2ES_Template_0411</vt:lpstr>
      <vt:lpstr>think-cell Slide</vt:lpstr>
      <vt:lpstr>SB62 RINGO Briefing:   Climate Finance Negotiations Update</vt:lpstr>
      <vt:lpstr>Prior UNFCCC climate finance commitments</vt:lpstr>
      <vt:lpstr>COP29 NCQG Decision</vt:lpstr>
      <vt:lpstr>Baku to Belém Roadmap to 1.3T </vt:lpstr>
      <vt:lpstr>Sharm el-Sheikh Dialogue on Article 2.1(c) and its complementarity with Article 9</vt:lpstr>
      <vt:lpstr>Sharm el-Sheikh Dialogue on Article 2.1(c) and its complementarity with Article 9</vt:lpstr>
      <vt:lpstr>Doubling adaptation finance goal </vt:lpstr>
      <vt:lpstr>Join the RINGO Finance Working Group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Eda Kosma</dc:creator>
  <cp:lastModifiedBy>Eda Kosma</cp:lastModifiedBy>
  <cp:revision>3</cp:revision>
  <dcterms:created xsi:type="dcterms:W3CDTF">2024-10-28T14:21:06Z</dcterms:created>
  <dcterms:modified xsi:type="dcterms:W3CDTF">2025-06-19T21:56:46Z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0x010100117DD526198C4145919978946BBEA4E7</vt:lpwstr>
  </property>
</Properties>
</file>