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6" r:id="rId4"/>
    <p:sldId id="262" r:id="rId5"/>
    <p:sldId id="265" r:id="rId6"/>
    <p:sldId id="269" r:id="rId7"/>
    <p:sldId id="261" r:id="rId8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61"/>
    <p:restoredTop sz="70593"/>
  </p:normalViewPr>
  <p:slideViewPr>
    <p:cSldViewPr snapToGrid="0">
      <p:cViewPr varScale="1">
        <p:scale>
          <a:sx n="78" d="100"/>
          <a:sy n="78" d="100"/>
        </p:scale>
        <p:origin x="2184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5" d="100"/>
        <a:sy n="105" d="100"/>
      </p:scale>
      <p:origin x="0" y="0"/>
    </p:cViewPr>
  </p:notesTextViewPr>
  <p:notesViewPr>
    <p:cSldViewPr snapToGrid="0">
      <p:cViewPr>
        <p:scale>
          <a:sx n="96" d="100"/>
          <a:sy n="96" d="100"/>
        </p:scale>
        <p:origin x="3224" y="-10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08583-01D9-7240-B426-0FEFDE63391E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AA2A3-1884-7841-9847-989E33C6615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5702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AA2A3-1884-7841-9847-989E33C6615E}" type="slidenum">
              <a:rPr lang="en-DE" smtClean="0"/>
              <a:t>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99908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AA2A3-1884-7841-9847-989E33C6615E}" type="slidenum">
              <a:rPr lang="en-DE" smtClean="0"/>
              <a:t>2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04990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Adaptation lost out, most finance to mitigation</a:t>
            </a:r>
          </a:p>
          <a:p>
            <a:pPr marL="171450" indent="-171450">
              <a:buFontTx/>
              <a:buChar char="-"/>
            </a:pPr>
            <a:r>
              <a:rPr lang="en-GB" dirty="0"/>
              <a:t>U</a:t>
            </a:r>
            <a:r>
              <a:rPr lang="en-DE" dirty="0"/>
              <a:t>niversal benefits</a:t>
            </a:r>
          </a:p>
          <a:p>
            <a:pPr marL="171450" indent="-171450">
              <a:buFontTx/>
              <a:buChar char="-"/>
            </a:pPr>
            <a:r>
              <a:rPr lang="en-DE" dirty="0"/>
              <a:t>Bankable projects, easier to attract investments</a:t>
            </a:r>
          </a:p>
          <a:p>
            <a:endParaRPr lang="en-DE" dirty="0"/>
          </a:p>
          <a:p>
            <a:r>
              <a:rPr lang="en-DE" dirty="0"/>
              <a:t>Disagreements over actual mobilisation:</a:t>
            </a:r>
          </a:p>
          <a:p>
            <a:pPr marL="171450" indent="-171450">
              <a:buFontTx/>
              <a:buChar char="-"/>
            </a:pPr>
            <a:r>
              <a:rPr lang="de-DE" dirty="0"/>
              <a:t>Self-</a:t>
            </a:r>
            <a:r>
              <a:rPr lang="de-DE" dirty="0" err="1"/>
              <a:t>reporting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donors</a:t>
            </a:r>
            <a:r>
              <a:rPr lang="de-DE" dirty="0"/>
              <a:t>: </a:t>
            </a:r>
            <a:r>
              <a:rPr lang="de-DE" dirty="0" err="1"/>
              <a:t>overestimate</a:t>
            </a:r>
            <a:r>
              <a:rPr lang="de-DE" dirty="0"/>
              <a:t> </a:t>
            </a:r>
            <a:r>
              <a:rPr lang="de-DE" dirty="0" err="1"/>
              <a:t>climate-related</a:t>
            </a:r>
            <a:r>
              <a:rPr lang="de-DE" dirty="0"/>
              <a:t> </a:t>
            </a:r>
            <a:r>
              <a:rPr lang="de-DE" dirty="0" err="1"/>
              <a:t>share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projects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/>
              <a:t>Rio </a:t>
            </a:r>
            <a:r>
              <a:rPr lang="de-DE" dirty="0" err="1"/>
              <a:t>marker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allows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double and </a:t>
            </a:r>
            <a:r>
              <a:rPr lang="de-DE" dirty="0" err="1"/>
              <a:t>triple</a:t>
            </a:r>
            <a:r>
              <a:rPr lang="de-DE" dirty="0"/>
              <a:t> </a:t>
            </a:r>
            <a:r>
              <a:rPr lang="de-DE" dirty="0" err="1"/>
              <a:t>counting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 err="1"/>
              <a:t>Disagreement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instrument</a:t>
            </a:r>
            <a:r>
              <a:rPr lang="de-DE" dirty="0"/>
              <a:t> (</a:t>
            </a:r>
            <a:r>
              <a:rPr lang="de-DE" dirty="0" err="1"/>
              <a:t>eg</a:t>
            </a:r>
            <a:r>
              <a:rPr lang="de-DE" dirty="0"/>
              <a:t>. </a:t>
            </a:r>
            <a:r>
              <a:rPr lang="de-DE" dirty="0" err="1"/>
              <a:t>counting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non-</a:t>
            </a:r>
            <a:r>
              <a:rPr lang="de-DE" dirty="0" err="1"/>
              <a:t>concessional</a:t>
            </a:r>
            <a:r>
              <a:rPr lang="de-DE" dirty="0"/>
              <a:t> </a:t>
            </a:r>
            <a:r>
              <a:rPr lang="de-DE" dirty="0" err="1"/>
              <a:t>loans</a:t>
            </a:r>
            <a:r>
              <a:rPr lang="de-DE" dirty="0"/>
              <a:t> at </a:t>
            </a:r>
            <a:r>
              <a:rPr lang="de-DE" dirty="0" err="1"/>
              <a:t>face</a:t>
            </a:r>
            <a:r>
              <a:rPr lang="de-DE" dirty="0"/>
              <a:t> </a:t>
            </a:r>
            <a:r>
              <a:rPr lang="de-DE" dirty="0" err="1"/>
              <a:t>value</a:t>
            </a:r>
            <a:r>
              <a:rPr lang="de-DE" dirty="0"/>
              <a:t>)</a:t>
            </a:r>
          </a:p>
          <a:p>
            <a:pPr marL="171450" indent="-171450">
              <a:buFontTx/>
              <a:buChar char="-"/>
            </a:pPr>
            <a:r>
              <a:rPr lang="de-DE" dirty="0"/>
              <a:t>Development </a:t>
            </a:r>
            <a:r>
              <a:rPr lang="de-DE" dirty="0" err="1"/>
              <a:t>finance</a:t>
            </a:r>
            <a:r>
              <a:rPr lang="de-DE" dirty="0"/>
              <a:t> </a:t>
            </a:r>
            <a:r>
              <a:rPr lang="de-DE" dirty="0" err="1"/>
              <a:t>relabelled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climate</a:t>
            </a:r>
            <a:r>
              <a:rPr lang="de-DE" dirty="0"/>
              <a:t> </a:t>
            </a:r>
            <a:r>
              <a:rPr lang="de-DE" dirty="0" err="1"/>
              <a:t>finance</a:t>
            </a:r>
            <a:endParaRPr lang="de-DE" dirty="0"/>
          </a:p>
          <a:p>
            <a:pPr marL="171450" indent="-171450">
              <a:buFontTx/>
              <a:buChar char="-"/>
            </a:pP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/>
              <a:t>On top, global </a:t>
            </a:r>
            <a:r>
              <a:rPr lang="de-DE" dirty="0" err="1"/>
              <a:t>inflation</a:t>
            </a:r>
            <a:r>
              <a:rPr lang="de-DE" dirty="0"/>
              <a:t> not </a:t>
            </a:r>
            <a:r>
              <a:rPr lang="de-DE" dirty="0" err="1"/>
              <a:t>considered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target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AA2A3-1884-7841-9847-989E33C6615E}" type="slidenum">
              <a:rPr lang="en-DE" smtClean="0"/>
              <a:t>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79228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200" dirty="0"/>
              <a:t>10 technical expert dialogues over the last 2.5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Annual high-level ministerial dialogues from 2022-2024 to provide guidance to the </a:t>
            </a:r>
            <a:r>
              <a:rPr lang="en-GB" sz="2200" dirty="0" err="1"/>
              <a:t>ahwp</a:t>
            </a: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Three meetings of the </a:t>
            </a:r>
            <a:r>
              <a:rPr lang="en-GB" sz="2200" dirty="0" err="1"/>
              <a:t>ahwp</a:t>
            </a:r>
            <a:r>
              <a:rPr lang="en-GB" sz="2200" dirty="0"/>
              <a:t>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/>
              <a:t>First took place in April 2024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/>
              <a:t>second meeting at SB60</a:t>
            </a:r>
          </a:p>
          <a:p>
            <a:endParaRPr lang="en-GB" sz="2200" dirty="0"/>
          </a:p>
          <a:p>
            <a:r>
              <a:rPr lang="en-GB" sz="2200" dirty="0"/>
              <a:t>https://</a:t>
            </a:r>
            <a:r>
              <a:rPr lang="en-GB" sz="2200" dirty="0" err="1"/>
              <a:t>unfccc.int</a:t>
            </a:r>
            <a:r>
              <a:rPr lang="en-GB" sz="2200" dirty="0"/>
              <a:t>/sites/default/files/resource/2024%20NCQG%20WP_Final.pdf</a:t>
            </a:r>
            <a:endParaRPr lang="de-DE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AA2A3-1884-7841-9847-989E33C6615E}" type="slidenum">
              <a:rPr lang="en-DE" smtClean="0"/>
              <a:t>4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96312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</a:t>
            </a:r>
            <a:r>
              <a:rPr lang="en-DE" dirty="0"/>
              <a:t>is-enablers of finance: high cost of capital, national debts making it hard to attract finance </a:t>
            </a:r>
          </a:p>
          <a:p>
            <a:endParaRPr lang="en-DE" dirty="0"/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AA2A3-1884-7841-9847-989E33C6615E}" type="slidenum">
              <a:rPr lang="en-DE" smtClean="0"/>
              <a:t>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74764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AA2A3-1884-7841-9847-989E33C6615E}" type="slidenum">
              <a:rPr lang="en-DE" smtClean="0"/>
              <a:t>7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14193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9FFCC-FB76-EF24-99EB-0BFF57136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8F1B38-D25D-FE28-94AA-FB9F208EB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CCB188-8D95-BBD5-93FE-BD475F7FC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C3882-09E2-8713-A24B-BC714184C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F4F9D-FA53-4D33-E220-257FA6D11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12569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8A8B6-2CEC-D049-1337-9189ACB12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854B66-CCFD-C6AB-4925-EB1F03EF6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432A8-874F-5E99-7D0E-08E776E73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963644-E3E2-7967-ACE9-45A1E8460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D4B4C-C435-9272-316F-7044F7C5E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02655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8298ED-8BD1-3791-1077-18E7E1148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17DFB6-C493-A46F-BAFD-6D93F60BF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27597D-54D1-86B2-888F-20AFCAAB1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66180-DE52-4749-6B1F-91844325B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41BB23-0315-DC82-05FB-50582F742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224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11D34-244C-3C15-9C21-DE641690D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5CDD1-06C0-A472-A0C2-37E483842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27695-1528-8015-2476-43AE10AB7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954AA-9D6A-D932-8760-F1F669DB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6E15C-05D4-4EDB-F970-A3AE8E369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79572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AF70-B703-BDC9-7D04-65F52D8B9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EBF660-CFC7-6BFE-942B-0171EE0AB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E5B2-BF14-D980-5E8E-C1300CECD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1CBF2-FA51-F02C-E459-4005A6D6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A5280-5E16-203F-351B-3A9488DC6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5121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60B59-E688-F748-2BE0-6BDCA9B4A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002A7-61CC-1D57-C1F3-C5FF04FEAD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F5A060-C1FE-D9F7-B9AE-24125ABA7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6D816-C938-40EC-568D-98984930D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5272F8-0F39-4D5D-E21C-2449EA922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1ED6F-9765-0C41-363F-8269FD9C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95697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AD0AD-25D6-2C06-2157-43764A6DC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F5869-D19D-CB0F-150B-D120BC79A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18DA34-010F-D4F8-FA4D-57C1B95D08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2253A-EE4B-4231-1C71-32588286C6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0976E9-2D98-244B-D9D0-EBA79C6365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BE7C7D-1814-AF88-D459-E6A3C9D12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3713B2-F852-4DA5-3C56-DCB48DB9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0985AF-7D65-C08D-1704-205FC03C5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92629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2C5BA-2BDA-F263-E62B-1186E4091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64FF27-4E98-04E0-D80F-0B1A177AE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776847-C5C1-0C14-7A43-BF84D22E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02AF7-2763-9A38-9A71-78198657E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3885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6219E6-6C6A-6C2C-266A-22B1F3BFC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CE2E82-F2D5-4784-66CD-6970E61D8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F79D3-14AC-EC6D-644B-B25EE238F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21764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7B471-2A28-05E8-0848-08865A176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BC051-0056-6E0B-1EFD-88389CA02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31EF22-C970-8F76-B445-894301D71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EA8EED-746A-8C7E-5554-895DB59DE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EDA8A-D84B-7989-BF7E-6338CC135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98B0D8-2C8E-2E20-6E03-A4840A41B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24136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E78EA-5EA0-CB58-B7E5-1B0274606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D541F7-416D-DB9A-2147-7FE7FEA0E2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C99B52-6185-D7E1-9C7F-410ACA79A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32DE20-CE05-B145-F6E2-9BEDD035D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8D478-02A6-84D4-BED8-ACC8546E9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4E049B-58AD-BCF8-9234-0FB91EBF0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3084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DEF280-1CDE-7D00-231E-E8A4DDD08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9F56F4-B945-F143-63F4-888E4D222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FF8EF-774D-5ADD-3FB9-C406D53E24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05FA4-F386-0A4C-9006-13A8109381BD}" type="datetimeFigureOut">
              <a:rPr lang="en-DE" smtClean="0"/>
              <a:t>07.06.24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2BAF75-28ED-CDE6-728D-787ED8E021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B0988-92D7-C768-4745-A1D054CA4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85F0E-2DFA-BA42-8646-89C7C562199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32458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hat.whatsapp.com/JwHEoRzvp9RCICCJNfCHc6" TargetMode="External"/><Relationship Id="rId2" Type="http://schemas.openxmlformats.org/officeDocument/2006/relationships/hyperlink" Target="https://docs.google.com/spreadsheets/d/1V_ngFY2iTuhzjjEo_RzuajVw6rar3_1gv9Sa-5lb5b4/edit#gid=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DE3F2-6EBF-F2E3-0E40-4FEDFCB38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7635" y="1122363"/>
            <a:ext cx="9698183" cy="1655762"/>
          </a:xfrm>
        </p:spPr>
        <p:txBody>
          <a:bodyPr>
            <a:normAutofit fontScale="90000"/>
          </a:bodyPr>
          <a:lstStyle/>
          <a:p>
            <a:r>
              <a:rPr lang="en-DE" b="1" dirty="0"/>
              <a:t>New Collective Quantified Goal</a:t>
            </a:r>
            <a:br>
              <a:rPr lang="en-DE" b="1" dirty="0"/>
            </a:br>
            <a:r>
              <a:rPr lang="en-DE" b="1" dirty="0"/>
              <a:t>(NCQG)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411510-BB6B-5501-7211-1D3CAD29A6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DE" dirty="0"/>
              <a:t>RINGO </a:t>
            </a:r>
          </a:p>
          <a:p>
            <a:r>
              <a:rPr lang="en-DE" dirty="0"/>
              <a:t>SB60</a:t>
            </a:r>
          </a:p>
          <a:p>
            <a:r>
              <a:rPr lang="en-DE" dirty="0"/>
              <a:t>Clara Gurresø, Kiel University</a:t>
            </a:r>
          </a:p>
        </p:txBody>
      </p:sp>
    </p:spTree>
    <p:extLst>
      <p:ext uri="{BB962C8B-B14F-4D97-AF65-F5344CB8AC3E}">
        <p14:creationId xmlns:p14="http://schemas.microsoft.com/office/powerpoint/2010/main" val="4290768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A7EC8-921E-F710-8FEF-6F14B1479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b="1" dirty="0"/>
              <a:t>Finance commitments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85A3D-9723-396E-E6C1-70DA72033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DE" dirty="0"/>
              <a:t>Copenhagen Accord (COP15, 2009) </a:t>
            </a:r>
          </a:p>
          <a:p>
            <a:pPr lvl="1"/>
            <a:r>
              <a:rPr lang="en-DE" dirty="0"/>
              <a:t>Commitment to mobilise US $100 billion per year by 2020</a:t>
            </a:r>
          </a:p>
          <a:p>
            <a:pPr lvl="1"/>
            <a:r>
              <a:rPr lang="en-DE" dirty="0"/>
              <a:t>Mix of public and private sources</a:t>
            </a:r>
          </a:p>
          <a:p>
            <a:pPr lvl="1"/>
            <a:r>
              <a:rPr lang="en-DE" dirty="0"/>
              <a:t>“Balanced” between adaptation and mitigation</a:t>
            </a:r>
          </a:p>
          <a:p>
            <a:pPr lvl="1"/>
            <a:r>
              <a:rPr lang="en-DE" dirty="0"/>
              <a:t>“new and additional”</a:t>
            </a:r>
          </a:p>
          <a:p>
            <a:pPr lvl="1">
              <a:spcAft>
                <a:spcPts val="600"/>
              </a:spcAft>
            </a:pPr>
            <a:endParaRPr lang="en-DE" dirty="0"/>
          </a:p>
          <a:p>
            <a:r>
              <a:rPr lang="en-DE" dirty="0"/>
              <a:t>Paris Agreement (COP21, 2015)</a:t>
            </a:r>
          </a:p>
          <a:p>
            <a:pPr lvl="1"/>
            <a:r>
              <a:rPr lang="en-GB" dirty="0"/>
              <a:t>Continuation of 100 billion + aim to set new goal by 2025</a:t>
            </a:r>
          </a:p>
          <a:p>
            <a:pPr lvl="1"/>
            <a:r>
              <a:rPr lang="en-GB" dirty="0"/>
              <a:t>Art. 9: reaffirms commitment of developed countries to provide financial resources to developing countries </a:t>
            </a:r>
          </a:p>
          <a:p>
            <a:pPr lvl="1"/>
            <a:r>
              <a:rPr lang="en-GB" dirty="0"/>
              <a:t>Art. 2.1.c: “Making finance flows consistent with a pathway towards low greenhouse gas emissions and climate-resilient development”</a:t>
            </a:r>
            <a:endParaRPr lang="en-DE" dirty="0"/>
          </a:p>
          <a:p>
            <a:endParaRPr lang="en-DE" dirty="0"/>
          </a:p>
          <a:p>
            <a:endParaRPr lang="en-DE" dirty="0"/>
          </a:p>
          <a:p>
            <a:pPr lvl="1"/>
            <a:endParaRPr lang="en-GB" b="0" i="0" dirty="0">
              <a:effectLst/>
            </a:endParaRPr>
          </a:p>
          <a:p>
            <a:pPr lvl="1"/>
            <a:endParaRPr lang="en-GB" dirty="0">
              <a:latin typeface="Times New Roman" panose="02020603050405020304" pitchFamily="18" charset="0"/>
            </a:endParaRPr>
          </a:p>
          <a:p>
            <a:pPr lvl="1"/>
            <a:endParaRPr lang="en-GB" b="0" i="0" dirty="0"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603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4D501-6AB9-4F11-180E-03695E2EC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b="1" dirty="0"/>
              <a:t>Climate finance mobilisation 2016-2022 (USD billion)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2FFE17-6F4D-FE96-E679-7A787CAAE565}"/>
              </a:ext>
            </a:extLst>
          </p:cNvPr>
          <p:cNvSpPr txBox="1"/>
          <p:nvPr/>
        </p:nvSpPr>
        <p:spPr>
          <a:xfrm>
            <a:off x="2396837" y="6338986"/>
            <a:ext cx="96704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sz="1400" dirty="0"/>
              <a:t>OECD (2024) </a:t>
            </a:r>
            <a:r>
              <a:rPr lang="en-DE" sz="1400" i="1" dirty="0"/>
              <a:t>Climate Finance Provided and Mobilised by Developed Countries in 2023-2022. </a:t>
            </a:r>
            <a:r>
              <a:rPr lang="en-GB" sz="1400" dirty="0"/>
              <a:t>https://</a:t>
            </a:r>
            <a:r>
              <a:rPr lang="en-GB" sz="1400" dirty="0" err="1"/>
              <a:t>doi.org</a:t>
            </a:r>
            <a:r>
              <a:rPr lang="en-GB" sz="1400" dirty="0"/>
              <a:t>/10.1787/19150727-en</a:t>
            </a:r>
            <a:endParaRPr lang="en-DE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C8DD80-2680-A928-7CE1-D2D11881B14E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D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F19E17-5504-7E04-7F14-D2DBED2BE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19" y="1564892"/>
            <a:ext cx="11272534" cy="447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88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8D2E80-F687-0AD8-122D-0C669EEA8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69"/>
          <a:stretch/>
        </p:blipFill>
        <p:spPr>
          <a:xfrm>
            <a:off x="1059873" y="1274618"/>
            <a:ext cx="10419195" cy="55833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CF9507-5B90-BA68-87E6-0D73FDA52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DE" b="1" dirty="0"/>
              <a:t>Ad hoc work programme on the NCQG </a:t>
            </a:r>
          </a:p>
        </p:txBody>
      </p:sp>
    </p:spTree>
    <p:extLst>
      <p:ext uri="{BB962C8B-B14F-4D97-AF65-F5344CB8AC3E}">
        <p14:creationId xmlns:p14="http://schemas.microsoft.com/office/powerpoint/2010/main" val="1189042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526DF84-9D85-4E86-94E6-08FC632475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383908"/>
              </p:ext>
            </p:extLst>
          </p:nvPr>
        </p:nvGraphicFramePr>
        <p:xfrm>
          <a:off x="838200" y="779489"/>
          <a:ext cx="10515600" cy="470373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46420914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344760745"/>
                    </a:ext>
                  </a:extLst>
                </a:gridCol>
              </a:tblGrid>
              <a:tr h="614596">
                <a:tc>
                  <a:txBody>
                    <a:bodyPr/>
                    <a:lstStyle/>
                    <a:p>
                      <a:pPr algn="ctr"/>
                      <a:r>
                        <a:rPr lang="en-DE" sz="4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Common ground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4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Key issues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223526"/>
                  </a:ext>
                </a:extLst>
              </a:tr>
              <a:tr h="400269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DE" dirty="0"/>
                        <a:t>Need to scale up finance for more ambitious action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DE" dirty="0"/>
                        <a:t>“Onion layered goal” with public finance at the core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DE" dirty="0">
                        <a:ln>
                          <a:noFill/>
                        </a:ln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DE" dirty="0"/>
                        <a:t>How much finance?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DE" dirty="0"/>
                        <a:t>Who shou</a:t>
                      </a:r>
                      <a:r>
                        <a:rPr lang="en-GB" dirty="0" err="1"/>
                        <a:t>ld</a:t>
                      </a:r>
                      <a:r>
                        <a:rPr lang="en-DE" dirty="0"/>
                        <a:t> contribute? 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DE" dirty="0"/>
                        <a:t>Who should benefit? Ie. who are “particularly vulnerable”?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DE" dirty="0"/>
                        <a:t>Quality of finance, eg. loans vs. </a:t>
                      </a:r>
                      <a:r>
                        <a:rPr lang="en-DE"/>
                        <a:t>grants</a:t>
                      </a:r>
                      <a:endParaRPr lang="en-DE" dirty="0"/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DE" dirty="0"/>
                        <a:t>Other subgoals, eg. Loss and Damage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DE" dirty="0"/>
                        <a:t>Link to Art. 2.1.c and role of private finance</a:t>
                      </a:r>
                    </a:p>
                    <a:p>
                      <a:endParaRPr lang="en-DE" dirty="0">
                        <a:ln>
                          <a:noFill/>
                        </a:ln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9446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8717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A20EC-75CD-B64A-C2B0-0BA53E530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DE" b="1" dirty="0"/>
              <a:t>RINGO finance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E34E0-E521-E240-5D62-A70B72F53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Quarterly online meetings</a:t>
            </a:r>
          </a:p>
          <a:p>
            <a:endParaRPr lang="en-GB" dirty="0"/>
          </a:p>
          <a:p>
            <a:r>
              <a:rPr lang="en-DE" dirty="0"/>
              <a:t>Email list: </a:t>
            </a:r>
            <a:r>
              <a:rPr lang="en-GB" dirty="0">
                <a:hlinkClick r:id="rId2"/>
              </a:rPr>
              <a:t>https://docs.google.com/spreadsheets/d/1V_ngFY2iTuhzjjEo_RzuajVw6rar3_1gv9Sa-5lb5b4/edit#gid=0</a:t>
            </a:r>
            <a:r>
              <a:rPr lang="en-GB" dirty="0"/>
              <a:t> </a:t>
            </a:r>
            <a:endParaRPr lang="en-DE" dirty="0"/>
          </a:p>
          <a:p>
            <a:endParaRPr lang="en-DE" dirty="0"/>
          </a:p>
          <a:p>
            <a:r>
              <a:rPr lang="en-DE" dirty="0"/>
              <a:t>Whatsapp group:</a:t>
            </a:r>
            <a:br>
              <a:rPr lang="en-DE" dirty="0"/>
            </a:br>
            <a:r>
              <a:rPr lang="en-GB" dirty="0">
                <a:hlinkClick r:id="rId3"/>
              </a:rPr>
              <a:t>https://chat.whatsapp.com/JwHEoRzvp9RCICCJNfCHc6</a:t>
            </a:r>
            <a:r>
              <a:rPr lang="en-GB" dirty="0"/>
              <a:t> 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020006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BCFF-4B68-D23A-4726-665CFAB47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2939"/>
            <a:ext cx="10515600" cy="5024024"/>
          </a:xfrm>
        </p:spPr>
        <p:txBody>
          <a:bodyPr/>
          <a:lstStyle/>
          <a:p>
            <a:pPr algn="ctr"/>
            <a:endParaRPr lang="en-DE" dirty="0"/>
          </a:p>
          <a:p>
            <a:pPr algn="ctr"/>
            <a:endParaRPr lang="en-DE" dirty="0"/>
          </a:p>
          <a:p>
            <a:pPr algn="ctr"/>
            <a:endParaRPr lang="en-DE" dirty="0"/>
          </a:p>
          <a:p>
            <a:pPr marL="0" indent="0" algn="ctr">
              <a:buNone/>
            </a:pPr>
            <a:r>
              <a:rPr lang="en-DE" dirty="0"/>
              <a:t>Clara Gurresø</a:t>
            </a:r>
          </a:p>
          <a:p>
            <a:pPr marL="0" indent="0" algn="ctr">
              <a:buNone/>
            </a:pPr>
            <a:r>
              <a:rPr lang="en-DE" dirty="0"/>
              <a:t>gurresoe@philsem.uni-kiel.de</a:t>
            </a:r>
          </a:p>
        </p:txBody>
      </p:sp>
    </p:spTree>
    <p:extLst>
      <p:ext uri="{BB962C8B-B14F-4D97-AF65-F5344CB8AC3E}">
        <p14:creationId xmlns:p14="http://schemas.microsoft.com/office/powerpoint/2010/main" val="3513806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3508</TotalTime>
  <Words>431</Words>
  <Application>Microsoft Macintosh PowerPoint</Application>
  <PresentationFormat>Widescreen</PresentationFormat>
  <Paragraphs>68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New Collective Quantified Goal (NCQG)</vt:lpstr>
      <vt:lpstr>Finance commitments </vt:lpstr>
      <vt:lpstr>Climate finance mobilisation 2016-2022 (USD billion)</vt:lpstr>
      <vt:lpstr>Ad hoc work programme on the NCQG </vt:lpstr>
      <vt:lpstr>PowerPoint Presentation</vt:lpstr>
      <vt:lpstr>RINGO finance group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finance</dc:title>
  <dc:creator>Clara GURRESO</dc:creator>
  <cp:lastModifiedBy>Clara GURRESO</cp:lastModifiedBy>
  <cp:revision>74</cp:revision>
  <dcterms:created xsi:type="dcterms:W3CDTF">2022-11-08T11:46:57Z</dcterms:created>
  <dcterms:modified xsi:type="dcterms:W3CDTF">2024-06-07T10:40:11Z</dcterms:modified>
</cp:coreProperties>
</file>