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64" r:id="rId4"/>
  </p:sldMasterIdLst>
  <p:notesMasterIdLst>
    <p:notesMasterId r:id="rId16"/>
  </p:notesMasterIdLst>
  <p:sldIdLst>
    <p:sldId id="256" r:id="rId5"/>
    <p:sldId id="384" r:id="rId6"/>
    <p:sldId id="369" r:id="rId7"/>
    <p:sldId id="600" r:id="rId8"/>
    <p:sldId id="601" r:id="rId9"/>
    <p:sldId id="399" r:id="rId10"/>
    <p:sldId id="604" r:id="rId11"/>
    <p:sldId id="605" r:id="rId12"/>
    <p:sldId id="606" r:id="rId13"/>
    <p:sldId id="603" r:id="rId14"/>
    <p:sldId id="396" r:id="rId15"/>
  </p:sldIdLst>
  <p:sldSz cx="6858000" cy="51435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Montserrat Medium" panose="00000600000000000000" pitchFamily="2" charset="0"/>
      <p:regular r:id="rId21"/>
      <p:italic r:id="rId22"/>
    </p:embeddedFont>
    <p:embeddedFont>
      <p:font typeface="Roboto Slab" pitchFamily="2" charset="0"/>
      <p:regular r:id="rId23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phan Hoch" initials="SH" lastIdx="11" clrIdx="0">
    <p:extLst>
      <p:ext uri="{19B8F6BF-5375-455C-9EA6-DF929625EA0E}">
        <p15:presenceInfo xmlns:p15="http://schemas.microsoft.com/office/powerpoint/2012/main" userId="Stephan Hoch" providerId="None"/>
      </p:ext>
    </p:extLst>
  </p:cmAuthor>
  <p:cmAuthor id="2" name="Sandra Greiner" initials="SG" lastIdx="1" clrIdx="1">
    <p:extLst>
      <p:ext uri="{19B8F6BF-5375-455C-9EA6-DF929625EA0E}">
        <p15:presenceInfo xmlns:p15="http://schemas.microsoft.com/office/powerpoint/2012/main" userId="Sandra Grein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6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EE3C9FA-EBAD-4885-90D2-0F3138BC2D0D}">
  <a:tblStyle styleId="{2EE3C9FA-EBAD-4885-90D2-0F3138BC2D0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09DB0D9-0BB1-4054-9C9A-B231B8B04CD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792" autoAdjust="0"/>
  </p:normalViewPr>
  <p:slideViewPr>
    <p:cSldViewPr snapToGrid="0" snapToObjects="1">
      <p:cViewPr varScale="1">
        <p:scale>
          <a:sx n="106" d="100"/>
          <a:sy n="106" d="100"/>
        </p:scale>
        <p:origin x="1419" y="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489208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3154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0745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342900" y="799275"/>
            <a:ext cx="4114800" cy="318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 sz="4350"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 sz="4350"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 sz="4350"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 sz="4350"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 sz="4350"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 sz="4350"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 sz="4350"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 sz="4350"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 sz="435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8071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"/>
          <p:cNvSpPr txBox="1">
            <a:spLocks noGrp="1"/>
          </p:cNvSpPr>
          <p:nvPr>
            <p:ph type="title"/>
          </p:nvPr>
        </p:nvSpPr>
        <p:spPr>
          <a:xfrm>
            <a:off x="342900" y="-100"/>
            <a:ext cx="4114800" cy="181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7"/>
          <p:cNvSpPr txBox="1">
            <a:spLocks noGrp="1"/>
          </p:cNvSpPr>
          <p:nvPr>
            <p:ph type="body" idx="1"/>
          </p:nvPr>
        </p:nvSpPr>
        <p:spPr>
          <a:xfrm>
            <a:off x="2400281" y="1909300"/>
            <a:ext cx="1870200" cy="301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342900" lvl="0" indent="-257175">
              <a:spcBef>
                <a:spcPts val="450"/>
              </a:spcBef>
              <a:spcAft>
                <a:spcPts val="0"/>
              </a:spcAft>
              <a:buSzPts val="1800"/>
              <a:buChar char="▰"/>
              <a:defRPr sz="1350"/>
            </a:lvl1pPr>
            <a:lvl2pPr marL="685800" lvl="1" indent="-257175">
              <a:spcBef>
                <a:spcPts val="0"/>
              </a:spcBef>
              <a:spcAft>
                <a:spcPts val="0"/>
              </a:spcAft>
              <a:buSzPts val="1800"/>
              <a:buChar char="▰"/>
              <a:defRPr sz="1350"/>
            </a:lvl2pPr>
            <a:lvl3pPr marL="1028700" lvl="2" indent="-257175">
              <a:spcBef>
                <a:spcPts val="0"/>
              </a:spcBef>
              <a:spcAft>
                <a:spcPts val="0"/>
              </a:spcAft>
              <a:buSzPts val="1800"/>
              <a:buChar char="▰"/>
              <a:defRPr sz="1350"/>
            </a:lvl3pPr>
            <a:lvl4pPr marL="1371600" lvl="3" indent="-257175">
              <a:spcBef>
                <a:spcPts val="0"/>
              </a:spcBef>
              <a:spcAft>
                <a:spcPts val="0"/>
              </a:spcAft>
              <a:buSzPts val="1800"/>
              <a:buChar char="▰"/>
              <a:defRPr sz="1350"/>
            </a:lvl4pPr>
            <a:lvl5pPr marL="1714500" lvl="4" indent="-257175">
              <a:spcBef>
                <a:spcPts val="0"/>
              </a:spcBef>
              <a:spcAft>
                <a:spcPts val="0"/>
              </a:spcAft>
              <a:buSzPts val="1800"/>
              <a:buChar char="▰"/>
              <a:defRPr sz="1350"/>
            </a:lvl5pPr>
            <a:lvl6pPr marL="2057400" lvl="5" indent="-257175">
              <a:spcBef>
                <a:spcPts val="0"/>
              </a:spcBef>
              <a:spcAft>
                <a:spcPts val="0"/>
              </a:spcAft>
              <a:buSzPts val="1800"/>
              <a:buChar char="▰"/>
              <a:defRPr sz="1350"/>
            </a:lvl6pPr>
            <a:lvl7pPr marL="2400300" lvl="6" indent="-257175">
              <a:spcBef>
                <a:spcPts val="0"/>
              </a:spcBef>
              <a:spcAft>
                <a:spcPts val="0"/>
              </a:spcAft>
              <a:buSzPts val="1800"/>
              <a:buChar char="▰"/>
              <a:defRPr sz="1350"/>
            </a:lvl7pPr>
            <a:lvl8pPr marL="2743200" lvl="7" indent="-257175">
              <a:spcBef>
                <a:spcPts val="0"/>
              </a:spcBef>
              <a:spcAft>
                <a:spcPts val="0"/>
              </a:spcAft>
              <a:buSzPts val="1800"/>
              <a:buChar char="▰"/>
              <a:defRPr sz="1350"/>
            </a:lvl8pPr>
            <a:lvl9pPr marL="3086100" lvl="8" indent="-257175">
              <a:spcBef>
                <a:spcPts val="0"/>
              </a:spcBef>
              <a:spcAft>
                <a:spcPts val="0"/>
              </a:spcAft>
              <a:buSzPts val="1800"/>
              <a:buChar char="▰"/>
              <a:defRPr sz="1350"/>
            </a:lvl9pPr>
          </a:lstStyle>
          <a:p>
            <a:endParaRPr/>
          </a:p>
        </p:txBody>
      </p:sp>
      <p:sp>
        <p:nvSpPr>
          <p:cNvPr id="81" name="Google Shape;81;p7"/>
          <p:cNvSpPr txBox="1">
            <a:spLocks noGrp="1"/>
          </p:cNvSpPr>
          <p:nvPr>
            <p:ph type="body" idx="2"/>
          </p:nvPr>
        </p:nvSpPr>
        <p:spPr>
          <a:xfrm>
            <a:off x="4644904" y="1909300"/>
            <a:ext cx="1870200" cy="301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342900" lvl="0" indent="-257175">
              <a:spcBef>
                <a:spcPts val="450"/>
              </a:spcBef>
              <a:spcAft>
                <a:spcPts val="0"/>
              </a:spcAft>
              <a:buSzPts val="1800"/>
              <a:buChar char="▰"/>
              <a:defRPr sz="1350"/>
            </a:lvl1pPr>
            <a:lvl2pPr marL="685800" lvl="1" indent="-257175">
              <a:spcBef>
                <a:spcPts val="0"/>
              </a:spcBef>
              <a:spcAft>
                <a:spcPts val="0"/>
              </a:spcAft>
              <a:buSzPts val="1800"/>
              <a:buChar char="▰"/>
              <a:defRPr sz="1350"/>
            </a:lvl2pPr>
            <a:lvl3pPr marL="1028700" lvl="2" indent="-257175">
              <a:spcBef>
                <a:spcPts val="0"/>
              </a:spcBef>
              <a:spcAft>
                <a:spcPts val="0"/>
              </a:spcAft>
              <a:buSzPts val="1800"/>
              <a:buChar char="▰"/>
              <a:defRPr sz="1350"/>
            </a:lvl3pPr>
            <a:lvl4pPr marL="1371600" lvl="3" indent="-257175">
              <a:spcBef>
                <a:spcPts val="0"/>
              </a:spcBef>
              <a:spcAft>
                <a:spcPts val="0"/>
              </a:spcAft>
              <a:buSzPts val="1800"/>
              <a:buChar char="▰"/>
              <a:defRPr sz="1350"/>
            </a:lvl4pPr>
            <a:lvl5pPr marL="1714500" lvl="4" indent="-257175">
              <a:spcBef>
                <a:spcPts val="0"/>
              </a:spcBef>
              <a:spcAft>
                <a:spcPts val="0"/>
              </a:spcAft>
              <a:buSzPts val="1800"/>
              <a:buChar char="▰"/>
              <a:defRPr sz="1350"/>
            </a:lvl5pPr>
            <a:lvl6pPr marL="2057400" lvl="5" indent="-257175">
              <a:spcBef>
                <a:spcPts val="0"/>
              </a:spcBef>
              <a:spcAft>
                <a:spcPts val="0"/>
              </a:spcAft>
              <a:buSzPts val="1800"/>
              <a:buChar char="▰"/>
              <a:defRPr sz="1350"/>
            </a:lvl6pPr>
            <a:lvl7pPr marL="2400300" lvl="6" indent="-257175">
              <a:spcBef>
                <a:spcPts val="0"/>
              </a:spcBef>
              <a:spcAft>
                <a:spcPts val="0"/>
              </a:spcAft>
              <a:buSzPts val="1800"/>
              <a:buChar char="▰"/>
              <a:defRPr sz="1350"/>
            </a:lvl7pPr>
            <a:lvl8pPr marL="2743200" lvl="7" indent="-257175">
              <a:spcBef>
                <a:spcPts val="0"/>
              </a:spcBef>
              <a:spcAft>
                <a:spcPts val="0"/>
              </a:spcAft>
              <a:buSzPts val="1800"/>
              <a:buChar char="▰"/>
              <a:defRPr sz="1350"/>
            </a:lvl8pPr>
            <a:lvl9pPr marL="3086100" lvl="8" indent="-257175">
              <a:spcBef>
                <a:spcPts val="0"/>
              </a:spcBef>
              <a:spcAft>
                <a:spcPts val="0"/>
              </a:spcAft>
              <a:buSzPts val="1800"/>
              <a:buChar char="▰"/>
              <a:defRPr sz="1350"/>
            </a:lvl9pPr>
          </a:lstStyle>
          <a:p>
            <a:endParaRPr/>
          </a:p>
        </p:txBody>
      </p:sp>
      <p:sp>
        <p:nvSpPr>
          <p:cNvPr id="82" name="Google Shape;82;p7"/>
          <p:cNvSpPr txBox="1">
            <a:spLocks noGrp="1"/>
          </p:cNvSpPr>
          <p:nvPr>
            <p:ph type="sldNum" idx="12"/>
          </p:nvPr>
        </p:nvSpPr>
        <p:spPr>
          <a:xfrm>
            <a:off x="194419" y="4674100"/>
            <a:ext cx="361125" cy="245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r-SN" smtClean="0"/>
              <a:pPr/>
              <a:t>‹#›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3347849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.1.1_ Clas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256" y="334306"/>
            <a:ext cx="5949350" cy="435769"/>
          </a:xfrm>
          <a:prstGeom prst="rect">
            <a:avLst/>
          </a:prstGeom>
        </p:spPr>
        <p:txBody>
          <a:bodyPr/>
          <a:lstStyle>
            <a:lvl1pPr marL="0" indent="0">
              <a:defRPr sz="1500" b="1">
                <a:latin typeface="+mn-lt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876" y="951312"/>
            <a:ext cx="6000750" cy="3564731"/>
          </a:xfrm>
          <a:prstGeom prst="rect">
            <a:avLst/>
          </a:prstGeom>
        </p:spPr>
        <p:txBody>
          <a:bodyPr/>
          <a:lstStyle>
            <a:lvl1pPr marL="214307" indent="-214307" algn="l" rtl="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lang="en-US" sz="1200" b="1" baseline="0" dirty="0" smtClean="0">
                <a:solidFill>
                  <a:srgbClr val="005893"/>
                </a:solidFill>
                <a:latin typeface="+mn-lt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200" baseline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50" baseline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50" baseline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50" i="1" baseline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A820670-99A9-41FF-831F-AF4746548F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499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6189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8794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131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0756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9205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9252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7861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2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DBD9752-249E-4CBD-AF46-3AF25DBD155F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5019000" y="4231039"/>
            <a:ext cx="1408950" cy="57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914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2" r:id="rId7"/>
    <p:sldLayoutId id="2147483673" r:id="rId8"/>
    <p:sldLayoutId id="2147483674" r:id="rId9"/>
    <p:sldLayoutId id="2147483676" r:id="rId10"/>
    <p:sldLayoutId id="2147483679" r:id="rId11"/>
    <p:sldLayoutId id="2147483680" r:id="rId12"/>
  </p:sldLayoutIdLst>
  <p:txStyles>
    <p:titleStyle>
      <a:lvl1pPr algn="ctr" defTabSz="257208" rtl="0" eaLnBrk="1" latinLnBrk="0" hangingPunct="1"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906" indent="-192906" algn="l" defTabSz="25720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963" indent="-160755" algn="l" defTabSz="257208" rtl="0" eaLnBrk="1" latinLnBrk="0" hangingPunct="1">
        <a:spcBef>
          <a:spcPct val="20000"/>
        </a:spcBef>
        <a:buFont typeface="Arial"/>
        <a:buChar char="–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3020" indent="-128604" algn="l" defTabSz="257208" rtl="0" eaLnBrk="1" latinLnBrk="0" hangingPunct="1">
        <a:spcBef>
          <a:spcPct val="20000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00228" indent="-128604" algn="l" defTabSz="257208" rtl="0" eaLnBrk="1" latinLnBrk="0" hangingPunct="1">
        <a:spcBef>
          <a:spcPct val="20000"/>
        </a:spcBef>
        <a:buFont typeface="Arial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435" indent="-128604" algn="l" defTabSz="257208" rtl="0" eaLnBrk="1" latinLnBrk="0" hangingPunct="1">
        <a:spcBef>
          <a:spcPct val="20000"/>
        </a:spcBef>
        <a:buFont typeface="Arial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643" indent="-128604" algn="l" defTabSz="25720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851" indent="-128604" algn="l" defTabSz="25720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9059" indent="-128604" algn="l" defTabSz="25720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267" indent="-128604" algn="l" defTabSz="25720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20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08" algn="l" defTabSz="25720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416" algn="l" defTabSz="25720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624" algn="l" defTabSz="25720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831" algn="l" defTabSz="25720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039" algn="l" defTabSz="25720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247" algn="l" defTabSz="25720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455" algn="l" defTabSz="25720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663" algn="l" defTabSz="25720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>
            <a:extLst>
              <a:ext uri="{FF2B5EF4-FFF2-40B4-BE49-F238E27FC236}">
                <a16:creationId xmlns:a16="http://schemas.microsoft.com/office/drawing/2014/main" id="{BC2FA283-99E9-2342-AFEA-FA14428C3CE6}"/>
              </a:ext>
            </a:extLst>
          </p:cNvPr>
          <p:cNvSpPr txBox="1"/>
          <p:nvPr/>
        </p:nvSpPr>
        <p:spPr>
          <a:xfrm>
            <a:off x="4692316" y="2117666"/>
            <a:ext cx="1847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050" dirty="0"/>
          </a:p>
        </p:txBody>
      </p:sp>
      <p:sp>
        <p:nvSpPr>
          <p:cNvPr id="16" name="Google Shape;140;p13">
            <a:extLst>
              <a:ext uri="{FF2B5EF4-FFF2-40B4-BE49-F238E27FC236}">
                <a16:creationId xmlns:a16="http://schemas.microsoft.com/office/drawing/2014/main" id="{9E47813E-7DC9-3544-B32B-2FBF113DD534}"/>
              </a:ext>
            </a:extLst>
          </p:cNvPr>
          <p:cNvSpPr txBox="1">
            <a:spLocks/>
          </p:cNvSpPr>
          <p:nvPr/>
        </p:nvSpPr>
        <p:spPr>
          <a:xfrm>
            <a:off x="-1841750" y="2204784"/>
            <a:ext cx="6125705" cy="2538950"/>
          </a:xfrm>
          <a:prstGeom prst="rect">
            <a:avLst/>
          </a:prstGeom>
          <a:noFill/>
          <a:ln>
            <a:noFill/>
          </a:ln>
          <a:effectLst>
            <a:outerShdw blurRad="28575" dist="9525" dir="5400000" algn="bl" rotWithShape="0">
              <a:srgbClr val="00001A">
                <a:alpha val="15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br>
              <a:rPr lang="en-GB" sz="2400" dirty="0"/>
            </a:br>
            <a:endParaRPr lang="en-GB" sz="2400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625624B-9D11-8A46-ABE7-D49BC8FA5C74}"/>
              </a:ext>
            </a:extLst>
          </p:cNvPr>
          <p:cNvSpPr txBox="1"/>
          <p:nvPr/>
        </p:nvSpPr>
        <p:spPr>
          <a:xfrm>
            <a:off x="4692316" y="2117666"/>
            <a:ext cx="1847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050" dirty="0"/>
          </a:p>
        </p:txBody>
      </p:sp>
      <p:sp>
        <p:nvSpPr>
          <p:cNvPr id="27" name="Google Shape;140;p13">
            <a:extLst>
              <a:ext uri="{FF2B5EF4-FFF2-40B4-BE49-F238E27FC236}">
                <a16:creationId xmlns:a16="http://schemas.microsoft.com/office/drawing/2014/main" id="{3227205C-728E-8546-A637-D3116B7BB496}"/>
              </a:ext>
            </a:extLst>
          </p:cNvPr>
          <p:cNvSpPr txBox="1">
            <a:spLocks/>
          </p:cNvSpPr>
          <p:nvPr/>
        </p:nvSpPr>
        <p:spPr>
          <a:xfrm>
            <a:off x="1118937" y="919227"/>
            <a:ext cx="4620126" cy="652601"/>
          </a:xfrm>
          <a:prstGeom prst="rect">
            <a:avLst/>
          </a:prstGeom>
          <a:noFill/>
          <a:ln>
            <a:noFill/>
          </a:ln>
          <a:effectLst>
            <a:outerShdw blurRad="28575" dist="9525" dir="5400000" algn="bl" rotWithShape="0">
              <a:srgbClr val="00001A">
                <a:alpha val="15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n-GB" sz="3200" dirty="0">
                <a:solidFill>
                  <a:schemeClr val="tx2"/>
                </a:solidFill>
              </a:rPr>
              <a:t>Crunch issues in Article 6 negotiations</a:t>
            </a:r>
            <a:endParaRPr lang="fr-SN" sz="3200" dirty="0">
              <a:solidFill>
                <a:schemeClr val="tx2"/>
              </a:solidFill>
            </a:endParaRPr>
          </a:p>
        </p:txBody>
      </p:sp>
      <p:sp>
        <p:nvSpPr>
          <p:cNvPr id="28" name="Google Shape;140;p13">
            <a:extLst>
              <a:ext uri="{FF2B5EF4-FFF2-40B4-BE49-F238E27FC236}">
                <a16:creationId xmlns:a16="http://schemas.microsoft.com/office/drawing/2014/main" id="{19782CA0-FB6E-9F4D-BBA4-61212518476C}"/>
              </a:ext>
            </a:extLst>
          </p:cNvPr>
          <p:cNvSpPr txBox="1">
            <a:spLocks/>
          </p:cNvSpPr>
          <p:nvPr/>
        </p:nvSpPr>
        <p:spPr>
          <a:xfrm>
            <a:off x="469209" y="2000347"/>
            <a:ext cx="6125705" cy="772510"/>
          </a:xfrm>
          <a:prstGeom prst="rect">
            <a:avLst/>
          </a:prstGeom>
          <a:noFill/>
          <a:ln>
            <a:noFill/>
          </a:ln>
          <a:effectLst>
            <a:outerShdw blurRad="28575" dist="9525" dir="5400000" algn="bl" rotWithShape="0">
              <a:srgbClr val="00001A">
                <a:alpha val="15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>
              <a:spcBef>
                <a:spcPts val="450"/>
              </a:spcBef>
            </a:pPr>
            <a:r>
              <a:rPr lang="fr-SN" sz="1400" dirty="0">
                <a:solidFill>
                  <a:schemeClr val="tx1"/>
                </a:solidFill>
              </a:rPr>
              <a:t>SB60 Ringo Meeting</a:t>
            </a:r>
          </a:p>
          <a:p>
            <a:pPr algn="ctr">
              <a:spcBef>
                <a:spcPts val="450"/>
              </a:spcBef>
              <a:buClr>
                <a:schemeClr val="dk1"/>
              </a:buClr>
              <a:buSzPts val="1100"/>
            </a:pPr>
            <a:r>
              <a:rPr lang="fr-SN" sz="1400" b="0" dirty="0">
                <a:solidFill>
                  <a:schemeClr val="tx1"/>
                </a:solidFill>
              </a:rPr>
              <a:t>12 </a:t>
            </a:r>
            <a:r>
              <a:rPr lang="fr-SN" sz="1400" b="0">
                <a:solidFill>
                  <a:schemeClr val="tx1"/>
                </a:solidFill>
              </a:rPr>
              <a:t>June 2024</a:t>
            </a:r>
            <a:endParaRPr lang="fr-SN" sz="1400" b="0" dirty="0">
              <a:solidFill>
                <a:schemeClr val="tx1"/>
              </a:solidFill>
            </a:endParaRPr>
          </a:p>
        </p:txBody>
      </p:sp>
      <p:sp>
        <p:nvSpPr>
          <p:cNvPr id="29" name="Google Shape;140;p13">
            <a:extLst>
              <a:ext uri="{FF2B5EF4-FFF2-40B4-BE49-F238E27FC236}">
                <a16:creationId xmlns:a16="http://schemas.microsoft.com/office/drawing/2014/main" id="{04C863FD-E78C-B344-83DA-EC146E6A043F}"/>
              </a:ext>
            </a:extLst>
          </p:cNvPr>
          <p:cNvSpPr txBox="1">
            <a:spLocks/>
          </p:cNvSpPr>
          <p:nvPr/>
        </p:nvSpPr>
        <p:spPr>
          <a:xfrm>
            <a:off x="708917" y="2890176"/>
            <a:ext cx="5528597" cy="772510"/>
          </a:xfrm>
          <a:prstGeom prst="rect">
            <a:avLst/>
          </a:prstGeom>
          <a:noFill/>
          <a:ln>
            <a:noFill/>
          </a:ln>
          <a:effectLst>
            <a:outerShdw blurRad="28575" dist="9525" dir="5400000" algn="bl" rotWithShape="0">
              <a:srgbClr val="00001A">
                <a:alpha val="15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Roboto Slab"/>
              <a:buNone/>
              <a:defRPr sz="435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 lang="en-US" sz="1100" b="0" dirty="0">
              <a:solidFill>
                <a:schemeClr val="tx1"/>
              </a:solidFill>
            </a:endParaRPr>
          </a:p>
          <a:p>
            <a:pPr algn="ctr"/>
            <a:r>
              <a:rPr lang="en-US" sz="2400" b="0" dirty="0">
                <a:solidFill>
                  <a:schemeClr val="tx1"/>
                </a:solidFill>
              </a:rPr>
              <a:t>Axel Michaelowa, </a:t>
            </a:r>
          </a:p>
          <a:p>
            <a:pPr algn="ctr"/>
            <a:r>
              <a:rPr lang="en-US" sz="2400" b="0" dirty="0">
                <a:solidFill>
                  <a:schemeClr val="tx1"/>
                </a:solidFill>
              </a:rPr>
              <a:t>Perspectives Climate Research</a:t>
            </a:r>
          </a:p>
          <a:p>
            <a:pPr marL="85725"/>
            <a:endParaRPr lang="fr-SN" sz="11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644" y="130981"/>
            <a:ext cx="5453888" cy="1015239"/>
          </a:xfrm>
        </p:spPr>
        <p:txBody>
          <a:bodyPr/>
          <a:lstStyle/>
          <a:p>
            <a:pPr algn="l"/>
            <a:r>
              <a:rPr lang="en-GB" sz="3200" b="1" dirty="0">
                <a:solidFill>
                  <a:schemeClr val="tx2"/>
                </a:solidFill>
              </a:rPr>
              <a:t>Use of voluntary carbon market registries?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141732" y="1146220"/>
            <a:ext cx="5892800" cy="373389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Aft>
                <a:spcPts val="450"/>
              </a:spcAft>
            </a:pPr>
            <a:r>
              <a:rPr lang="en-US" sz="1700" dirty="0"/>
              <a:t>US and Singapore want to enable their </a:t>
            </a:r>
            <a:r>
              <a:rPr lang="en-US" sz="1700" b="1" dirty="0"/>
              <a:t>voluntary market standards to directly engage in Article 6</a:t>
            </a:r>
          </a:p>
          <a:p>
            <a:pPr lvl="1">
              <a:lnSpc>
                <a:spcPct val="107000"/>
              </a:lnSpc>
              <a:spcAft>
                <a:spcPts val="450"/>
              </a:spcAft>
            </a:pPr>
            <a:r>
              <a:rPr lang="en-US" sz="1700" b="1" dirty="0"/>
              <a:t>Quality</a:t>
            </a:r>
            <a:r>
              <a:rPr lang="en-US" sz="1700" dirty="0"/>
              <a:t> of voluntary market standards and credits </a:t>
            </a:r>
            <a:r>
              <a:rPr lang="en-US" sz="1700" b="1" dirty="0"/>
              <a:t>varies significantly</a:t>
            </a:r>
          </a:p>
          <a:p>
            <a:pPr lvl="1">
              <a:lnSpc>
                <a:spcPct val="107000"/>
              </a:lnSpc>
              <a:spcAft>
                <a:spcPts val="450"/>
              </a:spcAft>
            </a:pPr>
            <a:r>
              <a:rPr lang="en-US" sz="1700" b="1" dirty="0"/>
              <a:t>Risk of fragmentation</a:t>
            </a:r>
            <a:r>
              <a:rPr lang="en-US" sz="1700" dirty="0"/>
              <a:t>, for example identifiers in different registries are inconsistent</a:t>
            </a:r>
          </a:p>
          <a:p>
            <a:pPr lvl="1">
              <a:lnSpc>
                <a:spcPct val="107000"/>
              </a:lnSpc>
              <a:spcAft>
                <a:spcPts val="450"/>
              </a:spcAft>
            </a:pPr>
            <a:r>
              <a:rPr lang="en-US" sz="1700" dirty="0"/>
              <a:t>International standards under Article 6 need to be </a:t>
            </a:r>
            <a:r>
              <a:rPr lang="en-US" sz="1700" b="1" dirty="0"/>
              <a:t>better</a:t>
            </a:r>
            <a:r>
              <a:rPr lang="en-US" sz="1700" dirty="0"/>
              <a:t> than those of voluntary carbon markets</a:t>
            </a:r>
          </a:p>
          <a:p>
            <a:pPr lvl="2">
              <a:lnSpc>
                <a:spcPct val="107000"/>
              </a:lnSpc>
              <a:spcAft>
                <a:spcPts val="450"/>
              </a:spcAft>
            </a:pPr>
            <a:r>
              <a:rPr lang="en-US" sz="1700" b="1" dirty="0"/>
              <a:t>International unique identifier/serial number </a:t>
            </a:r>
            <a:r>
              <a:rPr lang="en-US" sz="1700" dirty="0"/>
              <a:t>to cover all critical elements, be much more specific than in voluntary registries</a:t>
            </a:r>
          </a:p>
          <a:p>
            <a:pPr lvl="1" algn="ctr">
              <a:lnSpc>
                <a:spcPct val="107000"/>
              </a:lnSpc>
              <a:spcAft>
                <a:spcPts val="450"/>
              </a:spcAft>
            </a:pPr>
            <a:endParaRPr lang="en-GB" sz="1400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426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644" y="-100"/>
            <a:ext cx="5453888" cy="1015239"/>
          </a:xfrm>
        </p:spPr>
        <p:txBody>
          <a:bodyPr/>
          <a:lstStyle/>
          <a:p>
            <a:pPr algn="l"/>
            <a:r>
              <a:rPr lang="en-GB" sz="3200" b="1" dirty="0">
                <a:solidFill>
                  <a:schemeClr val="tx2"/>
                </a:solidFill>
              </a:rPr>
              <a:t>Flexible or fixed purpose?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141732" y="968643"/>
            <a:ext cx="5892800" cy="3911469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Aft>
                <a:spcPts val="450"/>
              </a:spcAft>
            </a:pPr>
            <a:r>
              <a:rPr lang="en-US" sz="1700" dirty="0"/>
              <a:t>Is purpose (NDC use, CORSIA, voluntary market) </a:t>
            </a:r>
            <a:r>
              <a:rPr lang="en-US" sz="1700" b="1" dirty="0"/>
              <a:t>fixed once for all</a:t>
            </a:r>
            <a:r>
              <a:rPr lang="en-US" sz="1700" dirty="0"/>
              <a:t> or can the purpose be </a:t>
            </a:r>
            <a:r>
              <a:rPr lang="en-US" sz="1700" b="1" dirty="0"/>
              <a:t>changed during the course of the activity</a:t>
            </a:r>
            <a:r>
              <a:rPr lang="en-US" sz="1700" dirty="0"/>
              <a:t>, even </a:t>
            </a:r>
            <a:r>
              <a:rPr lang="en-US" sz="1700" b="1" dirty="0"/>
              <a:t>retroactively</a:t>
            </a:r>
            <a:r>
              <a:rPr lang="en-US" sz="1700" dirty="0"/>
              <a:t>?</a:t>
            </a:r>
          </a:p>
          <a:p>
            <a:pPr lvl="1">
              <a:lnSpc>
                <a:spcPct val="107000"/>
              </a:lnSpc>
              <a:spcAft>
                <a:spcPts val="450"/>
              </a:spcAft>
            </a:pPr>
            <a:r>
              <a:rPr lang="en-US" sz="1700" dirty="0"/>
              <a:t>Flexible purpose allows </a:t>
            </a:r>
            <a:r>
              <a:rPr lang="en-US" sz="1700" b="1" dirty="0"/>
              <a:t>adjusting for changes in market conditions</a:t>
            </a:r>
          </a:p>
          <a:p>
            <a:pPr lvl="2">
              <a:lnSpc>
                <a:spcPct val="107000"/>
              </a:lnSpc>
              <a:spcAft>
                <a:spcPts val="450"/>
              </a:spcAft>
            </a:pPr>
            <a:r>
              <a:rPr lang="en-US" sz="1700" dirty="0"/>
              <a:t> E.g. ITMO prices on the NDC market </a:t>
            </a:r>
            <a:r>
              <a:rPr lang="en-US" sz="1700" b="1" dirty="0"/>
              <a:t>rise above those </a:t>
            </a:r>
            <a:r>
              <a:rPr lang="en-US" sz="1700" dirty="0"/>
              <a:t>on the voluntary market -&gt; change of purpose to the NDC</a:t>
            </a:r>
          </a:p>
          <a:p>
            <a:pPr lvl="1">
              <a:lnSpc>
                <a:spcPct val="107000"/>
              </a:lnSpc>
              <a:spcAft>
                <a:spcPts val="450"/>
              </a:spcAft>
            </a:pPr>
            <a:r>
              <a:rPr lang="en-US" sz="1700" dirty="0"/>
              <a:t>Flexible purpose will make </a:t>
            </a:r>
            <a:r>
              <a:rPr lang="en-US" sz="1700" b="1" dirty="0"/>
              <a:t>transparency more difficult</a:t>
            </a:r>
          </a:p>
          <a:p>
            <a:pPr lvl="1">
              <a:lnSpc>
                <a:spcPct val="107000"/>
              </a:lnSpc>
              <a:spcAft>
                <a:spcPts val="450"/>
              </a:spcAft>
            </a:pPr>
            <a:r>
              <a:rPr lang="en-US" sz="1700" b="1" dirty="0"/>
              <a:t>Developers want full flexibility but do not be exposed to the risk of the government revoking authorization</a:t>
            </a:r>
          </a:p>
          <a:p>
            <a:pPr lvl="2">
              <a:lnSpc>
                <a:spcPct val="107000"/>
              </a:lnSpc>
              <a:spcAft>
                <a:spcPts val="450"/>
              </a:spcAft>
            </a:pPr>
            <a:r>
              <a:rPr lang="en-US" sz="1400" b="1" dirty="0"/>
              <a:t>US opposed to revocation even in </a:t>
            </a:r>
            <a:r>
              <a:rPr lang="en-US" sz="1400" b="1"/>
              <a:t>case of fraud</a:t>
            </a:r>
            <a:r>
              <a:rPr lang="en-US" sz="1400" b="1" dirty="0"/>
              <a:t>!</a:t>
            </a:r>
          </a:p>
          <a:p>
            <a:pPr lvl="1" algn="ctr">
              <a:lnSpc>
                <a:spcPct val="107000"/>
              </a:lnSpc>
              <a:spcAft>
                <a:spcPts val="450"/>
              </a:spcAft>
            </a:pPr>
            <a:endParaRPr lang="en-GB" sz="1400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1931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D81882-9165-4280-8F15-E4C735139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492" y="378511"/>
            <a:ext cx="5949350" cy="326827"/>
          </a:xfrm>
        </p:spPr>
        <p:txBody>
          <a:bodyPr/>
          <a:lstStyle/>
          <a:p>
            <a:pPr algn="l">
              <a:lnSpc>
                <a:spcPct val="90000"/>
              </a:lnSpc>
              <a:spcBef>
                <a:spcPts val="0"/>
              </a:spcBef>
              <a:buSzPts val="3200"/>
            </a:pPr>
            <a:r>
              <a:rPr lang="de-DE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 </a:t>
            </a:r>
            <a:r>
              <a:rPr lang="de-DE" sz="3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history</a:t>
            </a:r>
            <a:r>
              <a:rPr lang="de-DE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3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of</a:t>
            </a:r>
            <a:r>
              <a:rPr lang="de-DE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international </a:t>
            </a:r>
            <a:r>
              <a:rPr lang="de-DE" sz="3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carbon</a:t>
            </a:r>
            <a:r>
              <a:rPr lang="de-DE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markets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9E36DC0-0117-5047-A060-65334B186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9351" y="635634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DE"/>
            </a:defPPr>
            <a:lvl1pPr marL="0" algn="r" defTabSz="914400" rtl="0" eaLnBrk="1" latinLnBrk="0" hangingPunct="1">
              <a:defRPr sz="1200" b="0" i="0" kern="1200">
                <a:solidFill>
                  <a:srgbClr val="003657"/>
                </a:solidFill>
                <a:latin typeface="Montserrat Medium" panose="02000505000000020004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514350">
              <a:buClrTx/>
              <a:defRPr/>
            </a:pPr>
            <a:fld id="{99E90AD5-EE41-4BD9-B47D-301A6C94872E}" type="slidenum">
              <a:rPr lang="en-GB" smtClean="0"/>
              <a:pPr/>
              <a:t>2</a:t>
            </a:fld>
            <a:endParaRPr lang="en-GB" sz="675" kern="1200" dirty="0">
              <a:solidFill>
                <a:srgbClr val="003657"/>
              </a:solidFill>
              <a:latin typeface="Montserrat Medium" panose="02000505000000020004" pitchFamily="2" charset="77"/>
              <a:ea typeface="+mn-ea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E1ADD02-826A-433F-8596-08770A88B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077" y="1460940"/>
            <a:ext cx="6876230" cy="259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99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89690D-CEFE-43AE-958F-EC975DFE6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078" y="175820"/>
            <a:ext cx="6794695" cy="322929"/>
          </a:xfrm>
        </p:spPr>
        <p:txBody>
          <a:bodyPr/>
          <a:lstStyle/>
          <a:p>
            <a:pPr algn="l">
              <a:lnSpc>
                <a:spcPct val="90000"/>
              </a:lnSpc>
              <a:spcBef>
                <a:spcPts val="0"/>
              </a:spcBef>
              <a:buSzPts val="3200"/>
            </a:pPr>
            <a:r>
              <a:rPr lang="en-US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Elements of Article 6</a:t>
            </a:r>
            <a:br>
              <a:rPr lang="en-US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GB" sz="3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43A39FF8-BF16-4BB7-A95C-80841F7D328F}"/>
              </a:ext>
            </a:extLst>
          </p:cNvPr>
          <p:cNvSpPr/>
          <p:nvPr/>
        </p:nvSpPr>
        <p:spPr bwMode="auto">
          <a:xfrm>
            <a:off x="3376502" y="828959"/>
            <a:ext cx="3132348" cy="23500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lang="en-GB" sz="1500" b="1" dirty="0">
                <a:solidFill>
                  <a:srgbClr val="003657"/>
                </a:solidFill>
                <a:latin typeface="Arial"/>
                <a:cs typeface="Arial" panose="020B0604020202020204" pitchFamily="34" charset="0"/>
              </a:rPr>
              <a:t>Article 6.4</a:t>
            </a: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lang="en-GB" sz="1500" b="1" dirty="0">
                <a:solidFill>
                  <a:srgbClr val="003657"/>
                </a:solidFill>
                <a:latin typeface="Arial"/>
                <a:cs typeface="Arial" panose="020B0604020202020204" pitchFamily="34" charset="0"/>
              </a:rPr>
              <a:t>Mechanism</a:t>
            </a:r>
          </a:p>
          <a:p>
            <a:pPr defTabSz="68578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500" kern="0" dirty="0">
              <a:solidFill>
                <a:srgbClr val="003657"/>
              </a:solidFill>
              <a:latin typeface="Arial"/>
              <a:cs typeface="Arial" panose="020B0604020202020204" pitchFamily="34" charset="0"/>
            </a:endParaRPr>
          </a:p>
          <a:p>
            <a:pPr marL="257169" indent="-257169" defTabSz="68578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en-US" sz="1500" kern="0" dirty="0">
                <a:solidFill>
                  <a:srgbClr val="003657"/>
                </a:solidFill>
                <a:latin typeface="Arial"/>
                <a:cs typeface="Arial" panose="020B0604020202020204" pitchFamily="34" charset="0"/>
              </a:rPr>
              <a:t>Open to all countries </a:t>
            </a:r>
          </a:p>
          <a:p>
            <a:pPr marL="257169" indent="-257169" defTabSz="68578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en-US" sz="1500" kern="0" dirty="0">
                <a:solidFill>
                  <a:srgbClr val="003657"/>
                </a:solidFill>
                <a:latin typeface="Arial"/>
                <a:cs typeface="Arial" panose="020B0604020202020204" pitchFamily="34" charset="0"/>
              </a:rPr>
              <a:t>Contributes to GHG mitigation and sustainable development</a:t>
            </a:r>
          </a:p>
          <a:p>
            <a:pPr marL="257169" indent="-257169" defTabSz="68578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en-US" sz="1500" kern="0" dirty="0">
                <a:solidFill>
                  <a:srgbClr val="003657"/>
                </a:solidFill>
                <a:latin typeface="Arial"/>
                <a:cs typeface="Arial" panose="020B0604020202020204" pitchFamily="34" charset="0"/>
              </a:rPr>
              <a:t>Similar features as CDM: </a:t>
            </a:r>
            <a:r>
              <a:rPr lang="en-US" sz="1500" b="1" kern="0" dirty="0">
                <a:solidFill>
                  <a:srgbClr val="003657"/>
                </a:solidFill>
                <a:latin typeface="Arial"/>
                <a:cs typeface="Arial" panose="020B0604020202020204" pitchFamily="34" charset="0"/>
              </a:rPr>
              <a:t>subject to international rules</a:t>
            </a:r>
            <a:r>
              <a:rPr lang="en-US" sz="1500" kern="0" dirty="0">
                <a:solidFill>
                  <a:srgbClr val="003657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en-US" sz="1500" kern="0" dirty="0">
                <a:solidFill>
                  <a:srgbClr val="003657"/>
                </a:solidFill>
                <a:latin typeface="Arial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en-US" sz="1500" kern="0" dirty="0">
                <a:solidFill>
                  <a:srgbClr val="003657"/>
                </a:solidFill>
                <a:latin typeface="Arial"/>
                <a:cs typeface="Arial" panose="020B0604020202020204" pitchFamily="34" charset="0"/>
                <a:sym typeface="Wingdings" panose="05000000000000000000" pitchFamily="2" charset="2"/>
              </a:rPr>
              <a:t> successor mechanism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EBB0260-BA27-49E0-A614-227F3EF930CF}"/>
              </a:ext>
            </a:extLst>
          </p:cNvPr>
          <p:cNvSpPr/>
          <p:nvPr/>
        </p:nvSpPr>
        <p:spPr bwMode="auto">
          <a:xfrm>
            <a:off x="244154" y="828959"/>
            <a:ext cx="3016587" cy="23500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lang="en-GB" sz="1500" b="1" dirty="0">
                <a:solidFill>
                  <a:srgbClr val="003657"/>
                </a:solidFill>
                <a:latin typeface="Arial"/>
                <a:cs typeface="Arial" panose="020B0604020202020204" pitchFamily="34" charset="0"/>
              </a:rPr>
              <a:t>Article 6.2</a:t>
            </a: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lang="en-GB" sz="1500" b="1" dirty="0">
                <a:solidFill>
                  <a:srgbClr val="003657"/>
                </a:solidFill>
                <a:latin typeface="Arial"/>
                <a:cs typeface="Arial" panose="020B0604020202020204" pitchFamily="34" charset="0"/>
              </a:rPr>
              <a:t>Cooperative Approaches</a:t>
            </a: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lang="en-GB" sz="1500" kern="0" dirty="0">
              <a:solidFill>
                <a:srgbClr val="003657"/>
              </a:solidFill>
              <a:latin typeface="Arial"/>
              <a:cs typeface="Arial" panose="020B0604020202020204" pitchFamily="34" charset="0"/>
            </a:endParaRPr>
          </a:p>
          <a:p>
            <a:pPr marL="257169" indent="-257169" defTabSz="68578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en-GB" sz="1500" kern="0" dirty="0">
                <a:solidFill>
                  <a:srgbClr val="003657"/>
                </a:solidFill>
                <a:latin typeface="Arial"/>
                <a:cs typeface="Arial" panose="020B0604020202020204" pitchFamily="34" charset="0"/>
              </a:rPr>
              <a:t>Between two or more countries, on the basis of </a:t>
            </a:r>
            <a:r>
              <a:rPr lang="en-GB" sz="1500" b="1" kern="0" dirty="0">
                <a:solidFill>
                  <a:srgbClr val="003657"/>
                </a:solidFill>
                <a:latin typeface="Arial"/>
                <a:cs typeface="Arial" panose="020B0604020202020204" pitchFamily="34" charset="0"/>
              </a:rPr>
              <a:t>bilateral</a:t>
            </a:r>
            <a:r>
              <a:rPr lang="en-GB" sz="1500" kern="0" dirty="0">
                <a:solidFill>
                  <a:srgbClr val="003657"/>
                </a:solidFill>
                <a:latin typeface="Arial"/>
                <a:cs typeface="Arial" panose="020B0604020202020204" pitchFamily="34" charset="0"/>
              </a:rPr>
              <a:t> agreements</a:t>
            </a:r>
          </a:p>
          <a:p>
            <a:pPr marL="257169" indent="-257169" defTabSz="68578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en-US" sz="1500" kern="0" dirty="0">
                <a:solidFill>
                  <a:srgbClr val="003657"/>
                </a:solidFill>
                <a:latin typeface="Arial"/>
                <a:cs typeface="Arial" panose="020B0604020202020204" pitchFamily="34" charset="0"/>
              </a:rPr>
              <a:t>Involves the use of internationally transferred mitigation outcomes (ITMOs)</a:t>
            </a:r>
            <a:endParaRPr lang="en-US" sz="1500" kern="0" dirty="0">
              <a:solidFill>
                <a:srgbClr val="003657"/>
              </a:solidFill>
              <a:latin typeface="Arial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57169" indent="-257169" defTabSz="68578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en-US" sz="1500" kern="0" dirty="0">
                <a:solidFill>
                  <a:srgbClr val="003657"/>
                </a:solidFill>
                <a:latin typeface="Arial"/>
                <a:cs typeface="Arial" panose="020B0604020202020204" pitchFamily="34" charset="0"/>
                <a:sym typeface="Wingdings" panose="05000000000000000000" pitchFamily="2" charset="2"/>
              </a:rPr>
              <a:t>Limited international oversight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C73BB98-5FFE-474D-BBAF-17EA8A614F94}"/>
              </a:ext>
            </a:extLst>
          </p:cNvPr>
          <p:cNvSpPr/>
          <p:nvPr/>
        </p:nvSpPr>
        <p:spPr bwMode="auto">
          <a:xfrm>
            <a:off x="244154" y="3234081"/>
            <a:ext cx="6264696" cy="709415"/>
          </a:xfrm>
          <a:prstGeom prst="rect">
            <a:avLst/>
          </a:prstGeom>
          <a:solidFill>
            <a:srgbClr val="003657"/>
          </a:solidFill>
          <a:ln w="9525" cap="flat" cmpd="sng" algn="ctr">
            <a:solidFill>
              <a:srgbClr val="00365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00" b="1" kern="0" dirty="0">
                <a:solidFill>
                  <a:srgbClr val="FFFFFF"/>
                </a:solidFill>
                <a:latin typeface="Arial"/>
              </a:rPr>
              <a:t>Common principles</a:t>
            </a:r>
          </a:p>
          <a:p>
            <a:pPr marL="557198" lvl="1" indent="-257169" algn="ctr" defTabSz="685783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en-US" sz="1500" b="1" kern="0" dirty="0">
                <a:solidFill>
                  <a:srgbClr val="FFFFFF"/>
                </a:solidFill>
                <a:latin typeface="Arial"/>
              </a:rPr>
              <a:t>Environmental integrity (</a:t>
            </a:r>
            <a:r>
              <a:rPr lang="en-US" sz="1500" b="1" kern="0" dirty="0">
                <a:solidFill>
                  <a:srgbClr val="FFFFFF"/>
                </a:solidFill>
                <a:latin typeface="Arial"/>
                <a:sym typeface="Symbol" panose="05050102010706020507" pitchFamily="18" charset="2"/>
              </a:rPr>
              <a:t> </a:t>
            </a:r>
            <a:r>
              <a:rPr lang="en-US" sz="1500" b="1" kern="0" dirty="0">
                <a:solidFill>
                  <a:srgbClr val="FFFFFF"/>
                </a:solidFill>
                <a:latin typeface="Arial"/>
              </a:rPr>
              <a:t>additionality, NDC ambition)</a:t>
            </a:r>
          </a:p>
          <a:p>
            <a:pPr marL="557198" lvl="1" indent="-257169" algn="ctr" defTabSz="685783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en-US" sz="1500" b="1" kern="0" dirty="0">
                <a:solidFill>
                  <a:srgbClr val="FFFFFF"/>
                </a:solidFill>
                <a:latin typeface="Arial"/>
              </a:rPr>
              <a:t>Transparency, prevention of double counting </a:t>
            </a:r>
          </a:p>
        </p:txBody>
      </p:sp>
      <p:sp>
        <p:nvSpPr>
          <p:cNvPr id="3" name="Explosion: 14 Zacken 2">
            <a:extLst>
              <a:ext uri="{FF2B5EF4-FFF2-40B4-BE49-F238E27FC236}">
                <a16:creationId xmlns:a16="http://schemas.microsoft.com/office/drawing/2014/main" id="{4998E76F-DEAB-9945-7AD9-C67A5EBD23F1}"/>
              </a:ext>
            </a:extLst>
          </p:cNvPr>
          <p:cNvSpPr/>
          <p:nvPr/>
        </p:nvSpPr>
        <p:spPr>
          <a:xfrm>
            <a:off x="579549" y="3998611"/>
            <a:ext cx="4185633" cy="1073178"/>
          </a:xfrm>
          <a:prstGeom prst="irregularSeal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600" b="1" dirty="0">
                <a:solidFill>
                  <a:schemeClr val="tx1"/>
                </a:solidFill>
              </a:rPr>
              <a:t>Non </a:t>
            </a:r>
            <a:r>
              <a:rPr lang="de-DE" sz="1600" b="1" dirty="0" err="1">
                <a:solidFill>
                  <a:schemeClr val="tx1"/>
                </a:solidFill>
              </a:rPr>
              <a:t>market</a:t>
            </a:r>
            <a:r>
              <a:rPr lang="de-DE" sz="1600" b="1" dirty="0">
                <a:solidFill>
                  <a:schemeClr val="tx1"/>
                </a:solidFill>
              </a:rPr>
              <a:t> </a:t>
            </a:r>
            <a:r>
              <a:rPr lang="de-DE" sz="1600" b="1" dirty="0" err="1">
                <a:solidFill>
                  <a:schemeClr val="tx1"/>
                </a:solidFill>
              </a:rPr>
              <a:t>approaches</a:t>
            </a:r>
            <a:r>
              <a:rPr lang="de-DE" sz="1600" b="1" dirty="0">
                <a:solidFill>
                  <a:schemeClr val="tx1"/>
                </a:solidFill>
              </a:rPr>
              <a:t>: Art. 6.8</a:t>
            </a:r>
            <a:endParaRPr lang="de-CH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631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623" y="131930"/>
            <a:ext cx="6631337" cy="126223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>
                <a:solidFill>
                  <a:schemeClr val="tx2"/>
                </a:solidFill>
              </a:rPr>
              <a:t>Official SB58/COP28 tasks regarding Art.6 negotiations: Art. 6.2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274624" y="1226735"/>
            <a:ext cx="6308753" cy="3470274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1800" dirty="0"/>
              <a:t>Tables and outlines for </a:t>
            </a:r>
            <a:r>
              <a:rPr lang="en-IN" sz="1800" b="1" dirty="0"/>
              <a:t>reporting and review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IN" sz="1800" dirty="0"/>
              <a:t>Agreed electronic format (AEF)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1800" dirty="0"/>
              <a:t>Sequencing and timing of the </a:t>
            </a:r>
            <a:r>
              <a:rPr lang="en-IN" sz="1800" b="1" dirty="0"/>
              <a:t>submission of initial report</a:t>
            </a:r>
            <a:r>
              <a:rPr lang="en-IN" sz="1800" dirty="0"/>
              <a:t>, its review and submission of AEF together with review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1800" dirty="0"/>
              <a:t>Identifying, notifying and correcting </a:t>
            </a:r>
            <a:r>
              <a:rPr lang="en-IN" sz="1800" b="1" dirty="0"/>
              <a:t>inconsistencies in data </a:t>
            </a:r>
            <a:r>
              <a:rPr lang="en-IN" sz="1800" dirty="0"/>
              <a:t>in central database (CARP)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1800" dirty="0"/>
              <a:t>Treatment of </a:t>
            </a:r>
            <a:r>
              <a:rPr lang="en-IN" sz="1800" b="1" dirty="0"/>
              <a:t>confidential information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1800" dirty="0"/>
              <a:t>International </a:t>
            </a:r>
            <a:r>
              <a:rPr lang="en-IN" sz="1800" b="1" dirty="0"/>
              <a:t>registry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1800" b="1" dirty="0"/>
              <a:t>Authorisation and first transfer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1800" b="1" dirty="0"/>
              <a:t>Special circumstances of LDCs and SIDS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1800" b="1" dirty="0"/>
          </a:p>
          <a:p>
            <a:pPr marL="0" indent="0">
              <a:buNone/>
            </a:pPr>
            <a:endParaRPr lang="en-IN" sz="1800" dirty="0"/>
          </a:p>
          <a:p>
            <a:pPr marL="257175" indent="-257175">
              <a:buFont typeface="+mj-lt"/>
              <a:buAutoNum type="arabicPeriod"/>
            </a:pPr>
            <a:endParaRPr lang="en-GB" sz="1800" dirty="0"/>
          </a:p>
          <a:p>
            <a:pPr marL="942975" lvl="2">
              <a:buFont typeface="+mj-lt"/>
              <a:buAutoNum type="arabicPeriod"/>
            </a:pPr>
            <a:endParaRPr lang="en-GB" sz="1125" dirty="0"/>
          </a:p>
        </p:txBody>
      </p:sp>
    </p:spTree>
    <p:extLst>
      <p:ext uri="{BB962C8B-B14F-4D97-AF65-F5344CB8AC3E}">
        <p14:creationId xmlns:p14="http://schemas.microsoft.com/office/powerpoint/2010/main" val="1935783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" y="-100"/>
            <a:ext cx="6631337" cy="18144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>
                <a:solidFill>
                  <a:schemeClr val="tx2"/>
                </a:solidFill>
              </a:rPr>
              <a:t>Official SB58/COP28 tasks  tasks regarding Art.6 negotiations: Art. 6.4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274623" y="1635615"/>
            <a:ext cx="6308753" cy="2821099"/>
          </a:xfrm>
        </p:spPr>
        <p:txBody>
          <a:bodyPr>
            <a:normAutofit/>
          </a:bodyPr>
          <a:lstStyle/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IN" sz="2000" dirty="0"/>
              <a:t>Emission </a:t>
            </a:r>
            <a:r>
              <a:rPr lang="en-IN" sz="2000" b="1" dirty="0"/>
              <a:t>avoidance</a:t>
            </a:r>
            <a:r>
              <a:rPr lang="en-IN" sz="2000" dirty="0"/>
              <a:t> and </a:t>
            </a:r>
            <a:r>
              <a:rPr lang="en-IN" sz="2000" b="1" dirty="0"/>
              <a:t>conservation enhancement</a:t>
            </a:r>
            <a:r>
              <a:rPr lang="en-IN" sz="2000" dirty="0"/>
              <a:t> activities</a:t>
            </a:r>
          </a:p>
          <a:p>
            <a:pPr marL="971550" lvl="2" indent="-285750">
              <a:buFont typeface="Wingdings" panose="05000000000000000000" pitchFamily="2" charset="2"/>
              <a:buChar char="§"/>
            </a:pPr>
            <a:r>
              <a:rPr lang="en-IN" sz="1800" dirty="0"/>
              <a:t>Only </a:t>
            </a:r>
            <a:r>
              <a:rPr lang="en-IN" sz="1800" b="1" dirty="0"/>
              <a:t>Philippines</a:t>
            </a:r>
            <a:r>
              <a:rPr lang="en-IN" sz="1800" dirty="0"/>
              <a:t> push this, all others want to drop the topic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IN" sz="2000" b="1" dirty="0"/>
              <a:t>Authorization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IN" sz="2000" dirty="0"/>
              <a:t>Connection from </a:t>
            </a:r>
            <a:r>
              <a:rPr lang="en-IN" sz="2000" b="1" dirty="0"/>
              <a:t>mechanism registry </a:t>
            </a:r>
            <a:r>
              <a:rPr lang="en-IN" sz="2000" dirty="0"/>
              <a:t>to </a:t>
            </a:r>
            <a:r>
              <a:rPr lang="en-IN" sz="2000" b="1" dirty="0"/>
              <a:t>international registry</a:t>
            </a:r>
            <a:r>
              <a:rPr lang="en-IN" sz="2000" dirty="0"/>
              <a:t> and other registries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endParaRPr lang="en-IN" sz="1800" b="1" dirty="0"/>
          </a:p>
          <a:p>
            <a:pPr marL="0" indent="0">
              <a:buNone/>
            </a:pPr>
            <a:endParaRPr lang="en-IN" sz="1800" dirty="0"/>
          </a:p>
          <a:p>
            <a:pPr marL="257175" indent="-257175">
              <a:buFont typeface="+mj-lt"/>
              <a:buAutoNum type="arabicPeriod"/>
            </a:pPr>
            <a:endParaRPr lang="en-GB" sz="1800" dirty="0"/>
          </a:p>
          <a:p>
            <a:pPr marL="942975" lvl="2">
              <a:buFont typeface="+mj-lt"/>
              <a:buAutoNum type="arabicPeriod"/>
            </a:pPr>
            <a:endParaRPr lang="en-GB" sz="1125" dirty="0"/>
          </a:p>
        </p:txBody>
      </p:sp>
    </p:spTree>
    <p:extLst>
      <p:ext uri="{BB962C8B-B14F-4D97-AF65-F5344CB8AC3E}">
        <p14:creationId xmlns:p14="http://schemas.microsoft.com/office/powerpoint/2010/main" val="1526246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" y="-100"/>
            <a:ext cx="6631337" cy="1403897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>
                <a:solidFill>
                  <a:schemeClr val="tx2"/>
                </a:solidFill>
              </a:rPr>
              <a:t>Art. 6.4SB stalled on key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274623" y="899657"/>
            <a:ext cx="6308753" cy="3761257"/>
          </a:xfrm>
        </p:spPr>
        <p:txBody>
          <a:bodyPr>
            <a:normAutofit/>
          </a:bodyPr>
          <a:lstStyle/>
          <a:p>
            <a:pPr marL="285750" indent="-285750"/>
            <a:r>
              <a:rPr lang="en-GB" sz="1800" b="1" dirty="0"/>
              <a:t>A6.4SB to propose guidance on methodology development and removals to the CMP</a:t>
            </a:r>
            <a:endParaRPr lang="en-GB" sz="1800" dirty="0"/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Inability to decide on methodology guidance </a:t>
            </a:r>
            <a:r>
              <a:rPr lang="en-GB" sz="1400" dirty="0"/>
              <a:t>prior to COP27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dirty="0"/>
              <a:t>Removals guidance proposed to COP27 but </a:t>
            </a:r>
            <a:r>
              <a:rPr lang="en-GB" sz="1400" b="1" dirty="0"/>
              <a:t>sent back by Parties </a:t>
            </a:r>
            <a:r>
              <a:rPr lang="en-GB" sz="1400" dirty="0"/>
              <a:t>to A6.4SB</a:t>
            </a:r>
          </a:p>
          <a:p>
            <a:pPr marL="285750" indent="-285750"/>
            <a:r>
              <a:rPr lang="en-GB" sz="1800" dirty="0"/>
              <a:t>Key aspects of </a:t>
            </a:r>
            <a:r>
              <a:rPr lang="en-GB" sz="1800" b="1" dirty="0"/>
              <a:t>methodology guidance remain contentious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dirty="0"/>
              <a:t>Fight on </a:t>
            </a:r>
            <a:r>
              <a:rPr lang="en-GB" sz="1400" b="1" dirty="0"/>
              <a:t>baselines</a:t>
            </a:r>
            <a:r>
              <a:rPr lang="en-GB" sz="1400" dirty="0"/>
              <a:t> and </a:t>
            </a:r>
            <a:r>
              <a:rPr lang="en-GB" sz="1400" b="1" dirty="0"/>
              <a:t>additionality</a:t>
            </a:r>
            <a:r>
              <a:rPr lang="en-GB" sz="1400" dirty="0"/>
              <a:t> between developing and industrialized countries – former want leniency, latter stringency, old fault lines from CDM continue</a:t>
            </a:r>
          </a:p>
          <a:p>
            <a:pPr marL="971550" lvl="2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Baseline contraction factor </a:t>
            </a:r>
            <a:r>
              <a:rPr lang="en-GB" sz="1400" dirty="0"/>
              <a:t>and </a:t>
            </a:r>
            <a:r>
              <a:rPr lang="en-GB" sz="1400" b="1" dirty="0"/>
              <a:t>baseline quantification </a:t>
            </a:r>
            <a:r>
              <a:rPr lang="en-GB" sz="1400" dirty="0"/>
              <a:t>key bone of contention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Quantitative vs. fluffy qualitative approaches</a:t>
            </a:r>
            <a:endParaRPr lang="en-GB" sz="1400" dirty="0"/>
          </a:p>
          <a:p>
            <a:pPr marL="285750" indent="-285750"/>
            <a:r>
              <a:rPr lang="en-GB" sz="1800" b="1" dirty="0"/>
              <a:t>Removals </a:t>
            </a:r>
            <a:r>
              <a:rPr lang="en-GB" sz="1800" dirty="0"/>
              <a:t>guidance getting highly contested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dirty="0"/>
              <a:t>UNFCCC paper wanting to </a:t>
            </a:r>
            <a:r>
              <a:rPr lang="en-GB" sz="1400" b="1" dirty="0"/>
              <a:t>exclude engineered removals </a:t>
            </a:r>
            <a:r>
              <a:rPr lang="en-GB" sz="1400" dirty="0"/>
              <a:t>draws heavy criticism from removals community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Tonne-year accounting </a:t>
            </a:r>
            <a:r>
              <a:rPr lang="en-GB" sz="1400" dirty="0"/>
              <a:t>excluded as permanence approach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endParaRPr lang="en-GB" sz="1400" dirty="0"/>
          </a:p>
          <a:p>
            <a:pPr marL="628650" lvl="1" indent="-285750">
              <a:buFont typeface="Wingdings" panose="05000000000000000000" pitchFamily="2" charset="2"/>
              <a:buChar char="§"/>
            </a:pPr>
            <a:endParaRPr lang="en-GB" sz="1400" dirty="0"/>
          </a:p>
          <a:p>
            <a:pPr marL="942975" lvl="2">
              <a:buFont typeface="+mj-lt"/>
              <a:buAutoNum type="arabicPeriod"/>
            </a:pPr>
            <a:endParaRPr lang="en-GB" sz="1125" dirty="0"/>
          </a:p>
        </p:txBody>
      </p:sp>
    </p:spTree>
    <p:extLst>
      <p:ext uri="{BB962C8B-B14F-4D97-AF65-F5344CB8AC3E}">
        <p14:creationId xmlns:p14="http://schemas.microsoft.com/office/powerpoint/2010/main" val="2271685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" y="-100"/>
            <a:ext cx="6631337" cy="1010753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>
                <a:solidFill>
                  <a:schemeClr val="tx2"/>
                </a:solidFill>
              </a:rPr>
              <a:t>Key contentious issues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274623" y="643944"/>
            <a:ext cx="6308753" cy="4340807"/>
          </a:xfrm>
        </p:spPr>
        <p:txBody>
          <a:bodyPr>
            <a:normAutofit lnSpcReduction="10000"/>
          </a:bodyPr>
          <a:lstStyle/>
          <a:p>
            <a:pPr marL="257175" indent="-257175">
              <a:buFont typeface="+mj-lt"/>
              <a:buAutoNum type="arabicPeriod"/>
            </a:pPr>
            <a:r>
              <a:rPr lang="en-GB" sz="1800" b="1" dirty="0"/>
              <a:t>Which registries </a:t>
            </a:r>
            <a:r>
              <a:rPr lang="en-GB" sz="1800" dirty="0"/>
              <a:t>should be involved in Article 6?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International registry under 6.2 / mechanism registry under 6.4 broad or narrow?</a:t>
            </a:r>
          </a:p>
          <a:p>
            <a:pPr marL="971550" lvl="2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Transaction </a:t>
            </a:r>
            <a:r>
              <a:rPr lang="en-GB" sz="1400" b="1"/>
              <a:t>registry (</a:t>
            </a:r>
            <a:r>
              <a:rPr lang="en-IN" sz="1400" b="1"/>
              <a:t>EU</a:t>
            </a:r>
            <a:r>
              <a:rPr lang="en-IN" sz="1400" b="1" dirty="0"/>
              <a:t>, LDCs, South Africa)</a:t>
            </a:r>
          </a:p>
          <a:p>
            <a:pPr marL="971550" lvl="2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Accounting-only “pulling &amp; viewing” registry </a:t>
            </a:r>
            <a:r>
              <a:rPr lang="en-IN" sz="1400" b="1" dirty="0"/>
              <a:t>(China, LMDC, Arab Group, US, Singapore)</a:t>
            </a:r>
          </a:p>
          <a:p>
            <a:pPr marL="971550" lvl="2" indent="-285750">
              <a:buFont typeface="Wingdings" panose="05000000000000000000" pitchFamily="2" charset="2"/>
              <a:buChar char="§"/>
            </a:pPr>
            <a:r>
              <a:rPr lang="en-IN" sz="1400" b="1" dirty="0"/>
              <a:t>Coexistence of both: Japan, EIG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dirty="0"/>
              <a:t>Essentially fight on whether </a:t>
            </a:r>
            <a:r>
              <a:rPr lang="en-GB" sz="1400" b="1" dirty="0"/>
              <a:t>private carbon market programmes </a:t>
            </a:r>
            <a:r>
              <a:rPr lang="en-GB" sz="1400" dirty="0"/>
              <a:t>should be the </a:t>
            </a:r>
            <a:r>
              <a:rPr lang="en-GB" sz="1400" b="1" dirty="0"/>
              <a:t>only option for trading ITMOs</a:t>
            </a:r>
            <a:r>
              <a:rPr lang="en-GB" sz="1400" dirty="0"/>
              <a:t> or whether </a:t>
            </a:r>
            <a:r>
              <a:rPr lang="en-GB" sz="1400" b="1" dirty="0"/>
              <a:t>such trade can be done through international registry</a:t>
            </a:r>
            <a:r>
              <a:rPr lang="en-GB" sz="1400" dirty="0"/>
              <a:t> – issue of high commercial relevance!</a:t>
            </a:r>
          </a:p>
          <a:p>
            <a:pPr marL="257175" indent="-257175">
              <a:buFont typeface="+mj-lt"/>
              <a:buAutoNum type="arabicPeriod"/>
            </a:pPr>
            <a:r>
              <a:rPr lang="en-GB" sz="1800" b="1" dirty="0"/>
              <a:t>For what authorization is to be done?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“Master” or “system” authorization without authorization of specific ITMOs </a:t>
            </a:r>
            <a:r>
              <a:rPr lang="en-GB" sz="1400" dirty="0"/>
              <a:t>(US)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IN" sz="1400" b="1" dirty="0"/>
              <a:t>Differentiation: cooperative approach, entities and ITMOs </a:t>
            </a:r>
            <a:r>
              <a:rPr lang="en-IN" sz="1400" dirty="0"/>
              <a:t>(EU,AILAC, AGN, NZ, Japan, UK)</a:t>
            </a:r>
            <a:endParaRPr lang="en-GB" sz="1400" dirty="0"/>
          </a:p>
          <a:p>
            <a:pPr marL="257175" indent="-257175">
              <a:buFont typeface="+mj-lt"/>
              <a:buAutoNum type="arabicPeriod"/>
            </a:pPr>
            <a:r>
              <a:rPr lang="en-GB" sz="1800" b="1" dirty="0"/>
              <a:t>Can authorization be revoked?</a:t>
            </a:r>
            <a:endParaRPr lang="en-GB" sz="1800" dirty="0"/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de-DE" sz="1400" b="1" dirty="0"/>
              <a:t>Yes</a:t>
            </a:r>
            <a:r>
              <a:rPr lang="en-IN" sz="1400" b="1" dirty="0"/>
              <a:t> (LMDC, ABU, AGN)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Not after first transfer </a:t>
            </a:r>
            <a:r>
              <a:rPr lang="en-GB" sz="1400" dirty="0"/>
              <a:t>(</a:t>
            </a:r>
            <a:r>
              <a:rPr lang="en-IN" sz="1400" dirty="0"/>
              <a:t>EU, EU, AILAC, Singapore </a:t>
            </a:r>
          </a:p>
          <a:p>
            <a:pPr marL="342900" lvl="1" indent="0">
              <a:buNone/>
            </a:pPr>
            <a:r>
              <a:rPr lang="en-IN" sz="1400" dirty="0"/>
              <a:t>		South Korea, NZ, Australia, India, Canada)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endParaRPr lang="en-GB" sz="1400" dirty="0"/>
          </a:p>
          <a:p>
            <a:pPr marL="628650" lvl="1" indent="-285750">
              <a:buFont typeface="Wingdings" panose="05000000000000000000" pitchFamily="2" charset="2"/>
              <a:buChar char="§"/>
            </a:pPr>
            <a:endParaRPr lang="en-GB" sz="1400" dirty="0"/>
          </a:p>
          <a:p>
            <a:pPr marL="628650" lvl="1" indent="-285750">
              <a:buFont typeface="Wingdings" panose="05000000000000000000" pitchFamily="2" charset="2"/>
              <a:buChar char="§"/>
            </a:pPr>
            <a:endParaRPr lang="en-GB" sz="1400" dirty="0"/>
          </a:p>
          <a:p>
            <a:pPr marL="942975" lvl="2">
              <a:buFont typeface="+mj-lt"/>
              <a:buAutoNum type="arabicPeriod"/>
            </a:pPr>
            <a:endParaRPr lang="en-GB" sz="1125" dirty="0"/>
          </a:p>
        </p:txBody>
      </p:sp>
    </p:spTree>
    <p:extLst>
      <p:ext uri="{BB962C8B-B14F-4D97-AF65-F5344CB8AC3E}">
        <p14:creationId xmlns:p14="http://schemas.microsoft.com/office/powerpoint/2010/main" val="3531011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" y="-100"/>
            <a:ext cx="6631337" cy="1010753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>
                <a:solidFill>
                  <a:schemeClr val="tx2"/>
                </a:solidFill>
              </a:rPr>
              <a:t>Key contentious issues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274623" y="643944"/>
            <a:ext cx="6308753" cy="4340807"/>
          </a:xfrm>
        </p:spPr>
        <p:txBody>
          <a:bodyPr>
            <a:normAutofit/>
          </a:bodyPr>
          <a:lstStyle/>
          <a:p>
            <a:pPr indent="-342900">
              <a:buFont typeface="+mj-lt"/>
              <a:buAutoNum type="arabicPeriod" startAt="4"/>
            </a:pPr>
            <a:r>
              <a:rPr lang="en-GB" sz="1800" b="1" dirty="0"/>
              <a:t>Timing and content of authorization under Art. 6.4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prior to issuance (EU, AILAC)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at issuance (Australia, Russia, NZ, EIG)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at any time (LMDC, AGN)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Minimum requirements for authorization (AILAC, LDC, UK)</a:t>
            </a:r>
          </a:p>
          <a:p>
            <a:pPr indent="-342900">
              <a:buFont typeface="+mj-lt"/>
              <a:buAutoNum type="arabicPeriod" startAt="4"/>
            </a:pPr>
            <a:r>
              <a:rPr lang="en-GB" sz="1800" b="1" dirty="0"/>
              <a:t>AEF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Definitional issues are surfacing again</a:t>
            </a:r>
          </a:p>
          <a:p>
            <a:pPr marL="971550" lvl="2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What is a cooperative approach – a single project/activity or the framework of cooperation (not looking at specific activities)</a:t>
            </a:r>
          </a:p>
          <a:p>
            <a:pPr marL="1314450" lvl="3" indent="-285750">
              <a:buFont typeface="Wingdings" panose="05000000000000000000" pitchFamily="2" charset="2"/>
              <a:buChar char="§"/>
            </a:pPr>
            <a:r>
              <a:rPr lang="en-GB" sz="1400" dirty="0"/>
              <a:t>US, Umbrella group: rapid operationalization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Developing countries want capacity building funding before further negotiations</a:t>
            </a:r>
          </a:p>
          <a:p>
            <a:pPr marL="257175" indent="-257175">
              <a:buFont typeface="+mj-lt"/>
              <a:buAutoNum type="arabicPeriod" startAt="4"/>
            </a:pPr>
            <a:r>
              <a:rPr lang="en-GB" sz="1800" b="1" dirty="0"/>
              <a:t>Dealing with inconsistencies</a:t>
            </a:r>
            <a:endParaRPr lang="en-GB" sz="1800" dirty="0"/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IN" sz="1400" dirty="0"/>
              <a:t>Inconsistencies are dealt with via an </a:t>
            </a:r>
            <a:r>
              <a:rPr lang="en-IN" sz="1400" b="1" dirty="0"/>
              <a:t>automated process </a:t>
            </a:r>
            <a:r>
              <a:rPr lang="en-IN" sz="1400" dirty="0"/>
              <a:t>- consistency check in A6 database</a:t>
            </a:r>
            <a:r>
              <a:rPr lang="en-IN" sz="1400" b="1" dirty="0"/>
              <a:t> (LMDC, China) </a:t>
            </a:r>
            <a:r>
              <a:rPr lang="en-IN" sz="1400" dirty="0"/>
              <a:t>vs:</a:t>
            </a:r>
            <a:r>
              <a:rPr lang="en-IN" sz="1400" b="1" dirty="0"/>
              <a:t> process is needed (many groups)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IN" sz="1400" dirty="0"/>
              <a:t>Non-responsiveness of Parties to raised inconsistencies to be addressed </a:t>
            </a:r>
          </a:p>
          <a:p>
            <a:pPr marL="342900" lvl="1" indent="0">
              <a:buNone/>
            </a:pPr>
            <a:r>
              <a:rPr lang="en-IN" sz="1400" dirty="0"/>
              <a:t> 	by </a:t>
            </a:r>
            <a:r>
              <a:rPr lang="en-IN" sz="1400" b="1" dirty="0"/>
              <a:t>Compliance Committee </a:t>
            </a:r>
            <a:r>
              <a:rPr lang="en-IN" sz="1400" dirty="0"/>
              <a:t>(EU, ABU),  </a:t>
            </a:r>
          </a:p>
          <a:p>
            <a:pPr marL="342900" lvl="1" indent="0">
              <a:buNone/>
            </a:pPr>
            <a:r>
              <a:rPr lang="en-IN" sz="1400" dirty="0"/>
              <a:t>	published in TER reports (AGN) </a:t>
            </a:r>
            <a:endParaRPr lang="en-GB" sz="1400" dirty="0"/>
          </a:p>
          <a:p>
            <a:pPr marL="628650" lvl="1" indent="-285750">
              <a:buFont typeface="Wingdings" panose="05000000000000000000" pitchFamily="2" charset="2"/>
              <a:buChar char="§"/>
            </a:pPr>
            <a:endParaRPr lang="en-GB" sz="1400" dirty="0"/>
          </a:p>
          <a:p>
            <a:pPr marL="942975" lvl="2">
              <a:buFont typeface="+mj-lt"/>
              <a:buAutoNum type="arabicPeriod"/>
            </a:pPr>
            <a:endParaRPr lang="en-GB" sz="1125" dirty="0"/>
          </a:p>
        </p:txBody>
      </p:sp>
    </p:spTree>
    <p:extLst>
      <p:ext uri="{BB962C8B-B14F-4D97-AF65-F5344CB8AC3E}">
        <p14:creationId xmlns:p14="http://schemas.microsoft.com/office/powerpoint/2010/main" val="3125982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" y="-100"/>
            <a:ext cx="6631337" cy="1010753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>
                <a:solidFill>
                  <a:schemeClr val="tx2"/>
                </a:solidFill>
              </a:rPr>
              <a:t>Key contentious issues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274623" y="1010653"/>
            <a:ext cx="6308753" cy="3974098"/>
          </a:xfrm>
        </p:spPr>
        <p:txBody>
          <a:bodyPr>
            <a:normAutofit/>
          </a:bodyPr>
          <a:lstStyle/>
          <a:p>
            <a:pPr indent="-342900">
              <a:buFont typeface="+mj-lt"/>
              <a:buAutoNum type="arabicPeriod" startAt="7"/>
            </a:pPr>
            <a:r>
              <a:rPr lang="en-GB" sz="1800" b="1" dirty="0"/>
              <a:t>Confidentiality</a:t>
            </a:r>
            <a:endParaRPr lang="en-GB" sz="1800" dirty="0"/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GB" sz="1400" b="1" dirty="0"/>
              <a:t>All info public (AILAC), </a:t>
            </a:r>
            <a:r>
              <a:rPr lang="en-IN" sz="1400" dirty="0"/>
              <a:t>confidential information</a:t>
            </a:r>
            <a:r>
              <a:rPr lang="en-IN" sz="1400" b="1" dirty="0"/>
              <a:t> provided to the reviewers and the Sec. (EIG, Canada). Technical paper (LMDC)</a:t>
            </a:r>
            <a:endParaRPr lang="en-GB" sz="1400" dirty="0"/>
          </a:p>
          <a:p>
            <a:pPr marL="257175" indent="-257175">
              <a:buFont typeface="+mj-lt"/>
              <a:buAutoNum type="arabicPeriod" startAt="7"/>
            </a:pPr>
            <a:r>
              <a:rPr lang="en-GB" sz="1800" b="1" dirty="0"/>
              <a:t>Initial report</a:t>
            </a:r>
          </a:p>
          <a:p>
            <a:pPr marL="628650" lvl="1" indent="-285750">
              <a:buFont typeface="Wingdings" panose="05000000000000000000" pitchFamily="2" charset="2"/>
              <a:buChar char="§"/>
            </a:pPr>
            <a:r>
              <a:rPr lang="en-IN" sz="1400" b="1" dirty="0"/>
              <a:t>EU, AILAC, AGN: </a:t>
            </a:r>
            <a:r>
              <a:rPr lang="en-IN" sz="1400" dirty="0"/>
              <a:t>IR review to be completed or at least </a:t>
            </a:r>
          </a:p>
          <a:p>
            <a:pPr marL="342900" lvl="1" indent="0">
              <a:buNone/>
            </a:pPr>
            <a:r>
              <a:rPr lang="en-IN" sz="1400" dirty="0"/>
              <a:t>	 having started</a:t>
            </a:r>
            <a:r>
              <a:rPr lang="en-IN" sz="1400" b="1" dirty="0"/>
              <a:t> before annual information is submitted</a:t>
            </a:r>
            <a:endParaRPr lang="en-GB" sz="1400" dirty="0"/>
          </a:p>
          <a:p>
            <a:pPr marL="628650" lvl="1" indent="-285750">
              <a:buFont typeface="Wingdings" panose="05000000000000000000" pitchFamily="2" charset="2"/>
              <a:buChar char="§"/>
            </a:pPr>
            <a:endParaRPr lang="en-GB" sz="1400" dirty="0"/>
          </a:p>
          <a:p>
            <a:pPr marL="628650" lvl="1" indent="-285750">
              <a:buFont typeface="Wingdings" panose="05000000000000000000" pitchFamily="2" charset="2"/>
              <a:buChar char="§"/>
            </a:pPr>
            <a:endParaRPr lang="en-GB" sz="1400" dirty="0"/>
          </a:p>
          <a:p>
            <a:pPr marL="942975" lvl="2">
              <a:buFont typeface="+mj-lt"/>
              <a:buAutoNum type="arabicPeriod"/>
            </a:pPr>
            <a:endParaRPr lang="en-GB" sz="1125" dirty="0"/>
          </a:p>
        </p:txBody>
      </p:sp>
    </p:spTree>
    <p:extLst>
      <p:ext uri="{BB962C8B-B14F-4D97-AF65-F5344CB8AC3E}">
        <p14:creationId xmlns:p14="http://schemas.microsoft.com/office/powerpoint/2010/main" val="413479324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5f7aba-f451-40c7-bfee-f80acd2a5822">
      <Terms xmlns="http://schemas.microsoft.com/office/infopath/2007/PartnerControls"/>
    </lcf76f155ced4ddcb4097134ff3c332f>
    <TaxCatchAll xmlns="89b66013-287a-445e-9595-41ff36291e4a" xsi:nil="true"/>
    <DropboxTimeStamp xmlns="205f7aba-f451-40c7-bfee-f80acd2a582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1FBC063931B3846AA2F7412BBEB5BEC" ma:contentTypeVersion="15" ma:contentTypeDescription="Ein neues Dokument erstellen." ma:contentTypeScope="" ma:versionID="29da3fd8de660660dabc0ecebebea51c">
  <xsd:schema xmlns:xsd="http://www.w3.org/2001/XMLSchema" xmlns:xs="http://www.w3.org/2001/XMLSchema" xmlns:p="http://schemas.microsoft.com/office/2006/metadata/properties" xmlns:ns2="205f7aba-f451-40c7-bfee-f80acd2a5822" xmlns:ns3="89b66013-287a-445e-9595-41ff36291e4a" targetNamespace="http://schemas.microsoft.com/office/2006/metadata/properties" ma:root="true" ma:fieldsID="3700267f9e230dcba59084e7a5fc1d0f" ns2:_="" ns3:_="">
    <xsd:import namespace="205f7aba-f451-40c7-bfee-f80acd2a5822"/>
    <xsd:import namespace="89b66013-287a-445e-9595-41ff36291e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DropboxTimeStamp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5f7aba-f451-40c7-bfee-f80acd2a58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4a144411-82c0-45d4-963c-9857ab29de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DropboxTimeStamp" ma:index="22" nillable="true" ma:displayName="Dropbox Time Stamp" ma:description="Last modified in Dropbox before transfer to SharePoint" ma:format="DateTime" ma:internalName="DropboxTimeStamp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66013-287a-445e-9595-41ff36291e4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aa4e8ef-740a-4bd3-86b5-24ddf8e464f3}" ma:internalName="TaxCatchAll" ma:showField="CatchAllData" ma:web="89b66013-287a-445e-9595-41ff36291e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3FD76C-6CF5-48E1-B193-3A05BB2B1622}">
  <ds:schemaRefs>
    <ds:schemaRef ds:uri="http://purl.org/dc/terms/"/>
    <ds:schemaRef ds:uri="http://schemas.openxmlformats.org/package/2006/metadata/core-properties"/>
    <ds:schemaRef ds:uri="http://purl.org/dc/elements/1.1/"/>
    <ds:schemaRef ds:uri="9d89d2bc-d7ad-4f83-8c66-3bdabd517958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205f7aba-f451-40c7-bfee-f80acd2a5822"/>
    <ds:schemaRef ds:uri="89b66013-287a-445e-9595-41ff36291e4a"/>
  </ds:schemaRefs>
</ds:datastoreItem>
</file>

<file path=customXml/itemProps2.xml><?xml version="1.0" encoding="utf-8"?>
<ds:datastoreItem xmlns:ds="http://schemas.openxmlformats.org/officeDocument/2006/customXml" ds:itemID="{3BDE0D85-ABA0-433D-9BFD-85E0F8D3B7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B420FB-0EB8-43A3-93E8-7AD6891D6C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5f7aba-f451-40c7-bfee-f80acd2a5822"/>
    <ds:schemaRef ds:uri="89b66013-287a-445e-9595-41ff36291e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913</Words>
  <Application>Microsoft Office PowerPoint</Application>
  <PresentationFormat>Custom</PresentationFormat>
  <Paragraphs>108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Roboto Slab</vt:lpstr>
      <vt:lpstr>Wingdings</vt:lpstr>
      <vt:lpstr>Montserrat Medium</vt:lpstr>
      <vt:lpstr>Arial</vt:lpstr>
      <vt:lpstr>Calibri</vt:lpstr>
      <vt:lpstr>Default Theme</vt:lpstr>
      <vt:lpstr>PowerPoint Presentation</vt:lpstr>
      <vt:lpstr>The history of international carbon markets</vt:lpstr>
      <vt:lpstr>Elements of Article 6 </vt:lpstr>
      <vt:lpstr>Official SB58/COP28 tasks regarding Art.6 negotiations: Art. 6.2</vt:lpstr>
      <vt:lpstr>Official SB58/COP28 tasks  tasks regarding Art.6 negotiations: Art. 6.4</vt:lpstr>
      <vt:lpstr>Art. 6.4SB stalled on key issues</vt:lpstr>
      <vt:lpstr>Key contentious issues I</vt:lpstr>
      <vt:lpstr>Key contentious issues II</vt:lpstr>
      <vt:lpstr>Key contentious issues III</vt:lpstr>
      <vt:lpstr>Use of voluntary carbon market registries?</vt:lpstr>
      <vt:lpstr>Flexible or fixed purpose?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Aglaja Espelage</dc:creator>
  <cp:lastModifiedBy>Axel Michaelowa</cp:lastModifiedBy>
  <cp:revision>107</cp:revision>
  <dcterms:modified xsi:type="dcterms:W3CDTF">2024-06-12T03:56:39Z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0x0101002A8AF9D84DC397439C287D565FEF1630</vt:lpwstr>
  </property>
  <property fmtid="{D5CDD505-2E9C-101B-9397-08002B2CF9AE}" pid="3" name="MediaServiceImageTags">
    <vt:lpwstr/>
  </property>
</Properties>
</file>