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Default Extension="tiff" ContentType="image/tiff"/>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s/slide6.xml" ContentType="application/vnd.openxmlformats-officedocument.presentationml.slid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8"/>
  </p:notesMasterIdLst>
  <p:sldIdLst>
    <p:sldId id="493" r:id="rId2"/>
    <p:sldId id="498" r:id="rId3"/>
    <p:sldId id="506" r:id="rId4"/>
    <p:sldId id="495" r:id="rId5"/>
    <p:sldId id="496" r:id="rId6"/>
    <p:sldId id="502" r:id="rId7"/>
    <p:sldId id="504" r:id="rId8"/>
    <p:sldId id="492" r:id="rId9"/>
    <p:sldId id="497" r:id="rId10"/>
    <p:sldId id="501" r:id="rId11"/>
    <p:sldId id="505" r:id="rId12"/>
    <p:sldId id="494" r:id="rId13"/>
    <p:sldId id="507" r:id="rId14"/>
    <p:sldId id="500" r:id="rId15"/>
    <p:sldId id="509" r:id="rId16"/>
    <p:sldId id="508" r:id="rId17"/>
  </p:sldIdLst>
  <p:sldSz cx="9144000" cy="5143500" type="screen16x9"/>
  <p:notesSz cx="6858000" cy="9144000"/>
  <p:defaultText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1"/>
    <p:restoredTop sz="94694"/>
  </p:normalViewPr>
  <p:slideViewPr>
    <p:cSldViewPr snapToGrid="0" snapToObjects="1">
      <p:cViewPr varScale="1">
        <p:scale>
          <a:sx n="135" d="100"/>
          <a:sy n="135" d="100"/>
        </p:scale>
        <p:origin x="-120" y="-58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AAF17E-8596-0C4B-8CE5-2497DD9611D2}" type="datetimeFigureOut">
              <a:rPr lang="en-US" smtClean="0"/>
              <a:pPr/>
              <a:t>6/7/21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EFEBBE-6742-8648-9F33-48657FA706B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178" rtl="0" eaLnBrk="1" latinLnBrk="0" hangingPunct="1">
      <a:defRPr sz="1200" kern="1200">
        <a:solidFill>
          <a:schemeClr val="tx1"/>
        </a:solidFill>
        <a:latin typeface="+mn-lt"/>
        <a:ea typeface="+mn-ea"/>
        <a:cs typeface="+mn-cs"/>
      </a:defRPr>
    </a:lvl1pPr>
    <a:lvl2pPr marL="457178" algn="l" defTabSz="457178" rtl="0" eaLnBrk="1" latinLnBrk="0" hangingPunct="1">
      <a:defRPr sz="1200" kern="1200">
        <a:solidFill>
          <a:schemeClr val="tx1"/>
        </a:solidFill>
        <a:latin typeface="+mn-lt"/>
        <a:ea typeface="+mn-ea"/>
        <a:cs typeface="+mn-cs"/>
      </a:defRPr>
    </a:lvl2pPr>
    <a:lvl3pPr marL="914355" algn="l" defTabSz="457178" rtl="0" eaLnBrk="1" latinLnBrk="0" hangingPunct="1">
      <a:defRPr sz="1200" kern="1200">
        <a:solidFill>
          <a:schemeClr val="tx1"/>
        </a:solidFill>
        <a:latin typeface="+mn-lt"/>
        <a:ea typeface="+mn-ea"/>
        <a:cs typeface="+mn-cs"/>
      </a:defRPr>
    </a:lvl3pPr>
    <a:lvl4pPr marL="1371532" algn="l" defTabSz="457178" rtl="0" eaLnBrk="1" latinLnBrk="0" hangingPunct="1">
      <a:defRPr sz="1200" kern="1200">
        <a:solidFill>
          <a:schemeClr val="tx1"/>
        </a:solidFill>
        <a:latin typeface="+mn-lt"/>
        <a:ea typeface="+mn-ea"/>
        <a:cs typeface="+mn-cs"/>
      </a:defRPr>
    </a:lvl4pPr>
    <a:lvl5pPr marL="1828709" algn="l" defTabSz="457178" rtl="0" eaLnBrk="1" latinLnBrk="0" hangingPunct="1">
      <a:defRPr sz="1200" kern="1200">
        <a:solidFill>
          <a:schemeClr val="tx1"/>
        </a:solidFill>
        <a:latin typeface="+mn-lt"/>
        <a:ea typeface="+mn-ea"/>
        <a:cs typeface="+mn-cs"/>
      </a:defRPr>
    </a:lvl5pPr>
    <a:lvl6pPr marL="2285886" algn="l" defTabSz="457178" rtl="0" eaLnBrk="1" latinLnBrk="0" hangingPunct="1">
      <a:defRPr sz="1200" kern="1200">
        <a:solidFill>
          <a:schemeClr val="tx1"/>
        </a:solidFill>
        <a:latin typeface="+mn-lt"/>
        <a:ea typeface="+mn-ea"/>
        <a:cs typeface="+mn-cs"/>
      </a:defRPr>
    </a:lvl6pPr>
    <a:lvl7pPr marL="2743064" algn="l" defTabSz="457178" rtl="0" eaLnBrk="1" latinLnBrk="0" hangingPunct="1">
      <a:defRPr sz="1200" kern="1200">
        <a:solidFill>
          <a:schemeClr val="tx1"/>
        </a:solidFill>
        <a:latin typeface="+mn-lt"/>
        <a:ea typeface="+mn-ea"/>
        <a:cs typeface="+mn-cs"/>
      </a:defRPr>
    </a:lvl7pPr>
    <a:lvl8pPr marL="3200240" algn="l" defTabSz="457178" rtl="0" eaLnBrk="1" latinLnBrk="0" hangingPunct="1">
      <a:defRPr sz="1200" kern="1200">
        <a:solidFill>
          <a:schemeClr val="tx1"/>
        </a:solidFill>
        <a:latin typeface="+mn-lt"/>
        <a:ea typeface="+mn-ea"/>
        <a:cs typeface="+mn-cs"/>
      </a:defRPr>
    </a:lvl8pPr>
    <a:lvl9pPr marL="3657418" algn="l" defTabSz="457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FF"/>
        </a:solidFill>
        <a:effectLst/>
      </p:bgPr>
    </p:bg>
    <p:spTree>
      <p:nvGrpSpPr>
        <p:cNvPr id="1" name=""/>
        <p:cNvGrpSpPr/>
        <p:nvPr/>
      </p:nvGrpSpPr>
      <p:grpSpPr>
        <a:xfrm>
          <a:off x="0" y="0"/>
          <a:ext cx="0" cy="0"/>
          <a:chOff x="0" y="0"/>
          <a:chExt cx="0" cy="0"/>
        </a:xfrm>
      </p:grpSpPr>
      <p:sp>
        <p:nvSpPr>
          <p:cNvPr id="56322" name="Rectangle 13"/>
          <p:cNvSpPr>
            <a:spLocks noGrp="1" noChangeArrowheads="1"/>
          </p:cNvSpPr>
          <p:nvPr>
            <p:ph type="sldNum" sz="quarter"/>
          </p:nvPr>
        </p:nvSpPr>
        <p:spPr>
          <a:noFill/>
        </p:spPr>
        <p:txBody>
          <a:bodyPr/>
          <a:lstStyle/>
          <a:p>
            <a:fld id="{4BAD5E8D-A0D2-8E42-A9AD-1AC6BE6EEC4A}" type="slidenum">
              <a:rPr lang="en-US"/>
              <a:pPr/>
              <a:t>1</a:t>
            </a:fld>
            <a:endParaRPr lang="en-US"/>
          </a:p>
        </p:txBody>
      </p:sp>
      <p:sp>
        <p:nvSpPr>
          <p:cNvPr id="56323" name="Text Box 1"/>
          <p:cNvSpPr>
            <a:spLocks noGrp="1" noRot="1" noChangeAspect="1" noChangeArrowheads="1" noTextEdit="1"/>
          </p:cNvSpPr>
          <p:nvPr>
            <p:ph type="sldImg"/>
          </p:nvPr>
        </p:nvSpPr>
        <p:spPr>
          <a:xfrm>
            <a:off x="338138" y="661988"/>
            <a:ext cx="6183312" cy="3478212"/>
          </a:xfrm>
          <a:solidFill>
            <a:srgbClr val="FFFFFF"/>
          </a:solidFill>
          <a:ln/>
        </p:spPr>
      </p:sp>
      <p:sp>
        <p:nvSpPr>
          <p:cNvPr id="56324" name="Text Box 2"/>
          <p:cNvSpPr>
            <a:spLocks noGrp="1" noChangeArrowheads="1"/>
          </p:cNvSpPr>
          <p:nvPr>
            <p:ph type="body" idx="1"/>
          </p:nvPr>
        </p:nvSpPr>
        <p:spPr>
          <a:xfrm>
            <a:off x="686108" y="4343440"/>
            <a:ext cx="5485785" cy="4115682"/>
          </a:xfrm>
          <a:noFill/>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Helvetica" panose="020B0604020202020204" pitchFamily="34" charset="0"/>
                <a:ea typeface="Times New Roman" panose="02020603050405020304" pitchFamily="18" charset="0"/>
              </a:rPr>
              <a:t>Allowing global temperatures to rise above 2°C compared to pre-industrial significantly increases the risk of triggering unstoppable Antarctic ice sheet retreat, destabilization and multi-meter sea level rise. If current Paris Agreement commitments, resulting in nearly 3°C of warming by 2100 are not made more ambitious, this threshold of no return will be reached already in 2060; resulting in a sharp jump in the pace of Antarctic ice loss, contributing 0.5 cm or 5 mm of sea-level rise per year by 2100 from Antarctica alone. (By comparison, today’s rate of SLR from all sources – land glaciers, both ice sheets and thermal expansion -- is around 4 mm/year.)</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These conclusions are from an extensive Nature paper released today.  Once begun, the study found that ice loss from Antarctica and associated sea-level rise continues for centuries, leading to as much as 10 meters sea-level rise from Antarctica by 2300 if today’s high emissions levels continue unabated, causing us to exceed 4°C.</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With current Paris commitments (which would result in between 2.5-3°C of warming), rates of sea-level rise are slowed, but remain irreversible once 2°C is breached around mid-century.  Antarctic ice loss continues – even with CO2 levels rapidly returning to preindustrial with geo-engineered carbon dioxide reductions. The resulting temperature decrease was not sufficient to halt massive ice sheet loss, due in part to ocean warming that persisted even once atmospheric temperatures went down, preventing re-formation of buttressing ice shelves.</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
            </a:r>
            <a:br>
              <a:rPr lang="en-GB" sz="1200" dirty="0">
                <a:solidFill>
                  <a:srgbClr val="000000"/>
                </a:solidFill>
                <a:effectLst/>
                <a:latin typeface="Helvetica" panose="020B0604020202020204" pitchFamily="34" charset="0"/>
                <a:ea typeface="Times New Roman" panose="02020603050405020304" pitchFamily="18" charset="0"/>
              </a:rPr>
            </a:br>
            <a:r>
              <a:rPr lang="en-GB" sz="1200" dirty="0">
                <a:solidFill>
                  <a:srgbClr val="000000"/>
                </a:solidFill>
                <a:effectLst/>
                <a:latin typeface="Helvetica" panose="020B0604020202020204" pitchFamily="34" charset="0"/>
                <a:ea typeface="Times New Roman" panose="02020603050405020304" pitchFamily="18" charset="0"/>
              </a:rPr>
              <a:t>Authors urge policymakers to understand the importance of keeping temperatures firmly in check with the Paris Agreement targets of 1.5-2°C, without overshoot; and to raise their ambition to urgently reduce emissions by 2030 in line with this temperature limit.</a:t>
            </a:r>
            <a:endParaRPr lang="fr-FR" dirty="0"/>
          </a:p>
          <a:p>
            <a:endParaRPr lang="en-GB" dirty="0"/>
          </a:p>
        </p:txBody>
      </p:sp>
      <p:sp>
        <p:nvSpPr>
          <p:cNvPr id="4" name="Slide Number Placeholder 3"/>
          <p:cNvSpPr>
            <a:spLocks noGrp="1"/>
          </p:cNvSpPr>
          <p:nvPr>
            <p:ph type="sldNum" sz="quarter" idx="5"/>
          </p:nvPr>
        </p:nvSpPr>
        <p:spPr/>
        <p:txBody>
          <a:bodyPr/>
          <a:lstStyle/>
          <a:p>
            <a:fld id="{B9F36324-1FF4-4C7A-8153-FD0FC527149C}" type="slidenum">
              <a:rPr lang="fr-FR" smtClean="0"/>
              <a:pPr/>
              <a:t>6</a:t>
            </a:fld>
            <a:endParaRPr lang="fr-F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97719722"/>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Slide Number Placeholder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EA7D762F-7FE1-49AA-85EB-14BF84C56ACF}"/>
              </a:ext>
            </a:extLst>
          </p:cNvPr>
          <p:cNvSpPr txBox="1">
            <a:spLocks noGrp="1"/>
          </p:cNvSpPr>
          <p:nvPr>
            <p:ph type="sldNum" sz="quarter" idx="5"/>
          </p:nvPr>
        </p:nvSpPr>
        <p:spPr>
          <a:ln/>
        </p:spPr>
        <p:txBody>
          <a:bodyPr lIns="0" tIns="0" rIns="0" bIns="0" anchor="b" anchorCtr="0">
            <a:no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fld id="{2BF4D7BB-79CB-496A-8E39-D69CF0DCF994}" type="slidenum">
              <a:rPr kumimoji="0"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2" name="Slide Image Placeholder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A6F0AC2-EDDD-4508-A5C6-FE3EB4BEC1AE}"/>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Notes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A037D3A-C168-4574-BA3B-E0A57CF7C862}"/>
              </a:ext>
            </a:extLst>
          </p:cNvPr>
          <p:cNvSpPr txBox="1">
            <a:spLocks noGrp="1"/>
          </p:cNvSpPr>
          <p:nvPr>
            <p:ph type="body" sz="quarter" idx="1"/>
          </p:nvPr>
        </p:nvSpPr>
        <p:spPr/>
        <p:txBody>
          <a:bodyPr>
            <a:spAutoFit/>
          </a:bodyPr>
          <a:lstStyle/>
          <a:p>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135524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34"/>
            <a:ext cx="7772400" cy="1102519"/>
          </a:xfrm>
        </p:spPr>
        <p:txBody>
          <a:bodyPr/>
          <a:lstStyle/>
          <a:p>
            <a:r>
              <a:rPr lang="sv-SE"/>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5"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4"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sv-SE"/>
              <a:t>Click to edit Master subtitle style</a:t>
            </a:r>
            <a:endParaRPr lang="en-US"/>
          </a:p>
        </p:txBody>
      </p:sp>
      <p:sp>
        <p:nvSpPr>
          <p:cNvPr id="4" name="Date Placeholder 3"/>
          <p:cNvSpPr>
            <a:spLocks noGrp="1"/>
          </p:cNvSpPr>
          <p:nvPr>
            <p:ph type="dt" sz="half" idx="10"/>
          </p:nvPr>
        </p:nvSpPr>
        <p:spPr/>
        <p:txBody>
          <a:bodyPr/>
          <a:lstStyle/>
          <a:p>
            <a:fld id="{07560BA2-5C18-1C48-B934-DC4DE2414261}" type="datetimeFigureOut">
              <a:rPr lang="en-US" smtClean="0"/>
              <a:pPr/>
              <a:t>6/7/21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07560BA2-5C18-1C48-B934-DC4DE2414261}" type="datetimeFigureOut">
              <a:rPr lang="en-US" smtClean="0"/>
              <a:pPr/>
              <a:t>6/7/21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sv-SE"/>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07560BA2-5C18-1C48-B934-DC4DE2414261}" type="datetimeFigureOut">
              <a:rPr lang="en-US" smtClean="0"/>
              <a:pPr/>
              <a:t>6/7/21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idx="1"/>
          </p:nvPr>
        </p:nvSpPr>
        <p:spPr/>
        <p:txBody>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07560BA2-5C18-1C48-B934-DC4DE2414261}" type="datetimeFigureOut">
              <a:rPr lang="en-US" smtClean="0"/>
              <a:pPr/>
              <a:t>6/7/21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sv-SE"/>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5"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4"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sv-SE"/>
              <a:t>Click to edit Master text styles</a:t>
            </a:r>
          </a:p>
        </p:txBody>
      </p:sp>
      <p:sp>
        <p:nvSpPr>
          <p:cNvPr id="4" name="Date Placeholder 3"/>
          <p:cNvSpPr>
            <a:spLocks noGrp="1"/>
          </p:cNvSpPr>
          <p:nvPr>
            <p:ph type="dt" sz="half" idx="10"/>
          </p:nvPr>
        </p:nvSpPr>
        <p:spPr/>
        <p:txBody>
          <a:bodyPr/>
          <a:lstStyle/>
          <a:p>
            <a:fld id="{07560BA2-5C18-1C48-B934-DC4DE2414261}" type="datetimeFigureOut">
              <a:rPr lang="en-US" smtClean="0"/>
              <a:pPr/>
              <a:t>6/7/21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Date Placeholder 4"/>
          <p:cNvSpPr>
            <a:spLocks noGrp="1"/>
          </p:cNvSpPr>
          <p:nvPr>
            <p:ph type="dt" sz="half" idx="10"/>
          </p:nvPr>
        </p:nvSpPr>
        <p:spPr/>
        <p:txBody>
          <a:bodyPr/>
          <a:lstStyle/>
          <a:p>
            <a:fld id="{07560BA2-5C18-1C48-B934-DC4DE2414261}" type="datetimeFigureOut">
              <a:rPr lang="en-US" smtClean="0"/>
              <a:pPr/>
              <a:t>6/7/21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sv-SE"/>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Text Placeholder 4"/>
          <p:cNvSpPr>
            <a:spLocks noGrp="1"/>
          </p:cNvSpPr>
          <p:nvPr>
            <p:ph type="body" sz="quarter" idx="3"/>
          </p:nvPr>
        </p:nvSpPr>
        <p:spPr>
          <a:xfrm>
            <a:off x="4645051" y="1151335"/>
            <a:ext cx="4041775" cy="479822"/>
          </a:xfrm>
        </p:spPr>
        <p:txBody>
          <a:bodyPr anchor="b"/>
          <a:lstStyle>
            <a:lvl1pPr marL="0" indent="0">
              <a:buNone/>
              <a:defRPr sz="2400" b="1"/>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sv-SE"/>
              <a:t>Click to edit Master text styles</a:t>
            </a:r>
          </a:p>
        </p:txBody>
      </p:sp>
      <p:sp>
        <p:nvSpPr>
          <p:cNvPr id="6" name="Content Placeholder 5"/>
          <p:cNvSpPr>
            <a:spLocks noGrp="1"/>
          </p:cNvSpPr>
          <p:nvPr>
            <p:ph sz="quarter" idx="4"/>
          </p:nvPr>
        </p:nvSpPr>
        <p:spPr>
          <a:xfrm>
            <a:off x="464505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7" name="Date Placeholder 6"/>
          <p:cNvSpPr>
            <a:spLocks noGrp="1"/>
          </p:cNvSpPr>
          <p:nvPr>
            <p:ph type="dt" sz="half" idx="10"/>
          </p:nvPr>
        </p:nvSpPr>
        <p:spPr/>
        <p:txBody>
          <a:bodyPr/>
          <a:lstStyle/>
          <a:p>
            <a:fld id="{07560BA2-5C18-1C48-B934-DC4DE2414261}" type="datetimeFigureOut">
              <a:rPr lang="en-US" smtClean="0"/>
              <a:pPr/>
              <a:t>6/7/21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Date Placeholder 2"/>
          <p:cNvSpPr>
            <a:spLocks noGrp="1"/>
          </p:cNvSpPr>
          <p:nvPr>
            <p:ph type="dt" sz="half" idx="10"/>
          </p:nvPr>
        </p:nvSpPr>
        <p:spPr/>
        <p:txBody>
          <a:bodyPr/>
          <a:lstStyle/>
          <a:p>
            <a:fld id="{07560BA2-5C18-1C48-B934-DC4DE2414261}" type="datetimeFigureOut">
              <a:rPr lang="en-US" smtClean="0"/>
              <a:pPr/>
              <a:t>6/7/21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60BA2-5C18-1C48-B934-DC4DE2414261}" type="datetimeFigureOut">
              <a:rPr lang="en-US" smtClean="0"/>
              <a:pPr/>
              <a:t>6/7/21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sv-SE"/>
              <a:t>Click to edit Master title style</a:t>
            </a:r>
            <a:endParaRPr lang="en-US"/>
          </a:p>
        </p:txBody>
      </p:sp>
      <p:sp>
        <p:nvSpPr>
          <p:cNvPr id="3" name="Content Placeholder 2"/>
          <p:cNvSpPr>
            <a:spLocks noGrp="1"/>
          </p:cNvSpPr>
          <p:nvPr>
            <p:ph idx="1"/>
          </p:nvPr>
        </p:nvSpPr>
        <p:spPr>
          <a:xfrm>
            <a:off x="3575050" y="20480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07560BA2-5C18-1C48-B934-DC4DE2414261}" type="datetimeFigureOut">
              <a:rPr lang="en-US" smtClean="0"/>
              <a:pPr/>
              <a:t>6/7/21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sv-SE"/>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78" indent="0">
              <a:buNone/>
              <a:defRPr sz="2800"/>
            </a:lvl2pPr>
            <a:lvl3pPr marL="914355" indent="0">
              <a:buNone/>
              <a:defRPr sz="2400"/>
            </a:lvl3pPr>
            <a:lvl4pPr marL="1371532" indent="0">
              <a:buNone/>
              <a:defRPr sz="2000"/>
            </a:lvl4pPr>
            <a:lvl5pPr marL="1828709" indent="0">
              <a:buNone/>
              <a:defRPr sz="2000"/>
            </a:lvl5pPr>
            <a:lvl6pPr marL="2285886" indent="0">
              <a:buNone/>
              <a:defRPr sz="2000"/>
            </a:lvl6pPr>
            <a:lvl7pPr marL="2743064"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1792288" y="4025518"/>
            <a:ext cx="5486400" cy="603647"/>
          </a:xfrm>
        </p:spPr>
        <p:txBody>
          <a:bodyPr/>
          <a:lstStyle>
            <a:lvl1pPr marL="0" indent="0">
              <a:buNone/>
              <a:defRPr sz="1400"/>
            </a:lvl1pPr>
            <a:lvl2pPr marL="457178" indent="0">
              <a:buNone/>
              <a:defRPr sz="1200"/>
            </a:lvl2pPr>
            <a:lvl3pPr marL="914355" indent="0">
              <a:buNone/>
              <a:defRPr sz="1000"/>
            </a:lvl3pPr>
            <a:lvl4pPr marL="1371532" indent="0">
              <a:buNone/>
              <a:defRPr sz="900"/>
            </a:lvl4pPr>
            <a:lvl5pPr marL="1828709" indent="0">
              <a:buNone/>
              <a:defRPr sz="900"/>
            </a:lvl5pPr>
            <a:lvl6pPr marL="2285886" indent="0">
              <a:buNone/>
              <a:defRPr sz="900"/>
            </a:lvl6pPr>
            <a:lvl7pPr marL="2743064" indent="0">
              <a:buNone/>
              <a:defRPr sz="900"/>
            </a:lvl7pPr>
            <a:lvl8pPr marL="3200240" indent="0">
              <a:buNone/>
              <a:defRPr sz="900"/>
            </a:lvl8pPr>
            <a:lvl9pPr marL="3657418"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07560BA2-5C18-1C48-B934-DC4DE2414261}" type="datetimeFigureOut">
              <a:rPr lang="en-US" smtClean="0"/>
              <a:pPr/>
              <a:t>6/7/21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344078-B9E4-AD44-8FF0-2D09481ED8E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36" tIns="45718" rIns="91436" bIns="45718" rtlCol="0" anchor="ctr">
            <a:normAutofit/>
          </a:bodyPr>
          <a:lstStyle/>
          <a:p>
            <a:r>
              <a:rPr lang="sv-SE"/>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36" tIns="45718" rIns="91436" bIns="45718" rtlCol="0">
            <a:normAutofit/>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36" tIns="45718" rIns="91436" bIns="45718" rtlCol="0" anchor="ctr"/>
          <a:lstStyle>
            <a:lvl1pPr algn="l">
              <a:defRPr sz="1200">
                <a:solidFill>
                  <a:schemeClr val="tx1">
                    <a:tint val="75000"/>
                  </a:schemeClr>
                </a:solidFill>
              </a:defRPr>
            </a:lvl1pPr>
          </a:lstStyle>
          <a:p>
            <a:fld id="{07560BA2-5C18-1C48-B934-DC4DE2414261}" type="datetimeFigureOut">
              <a:rPr lang="en-US" smtClean="0"/>
              <a:pPr/>
              <a:t>6/7/21</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36" tIns="45718" rIns="91436" bIns="45718" rtlCol="0" anchor="ctr"/>
          <a:lstStyle>
            <a:lvl1pPr algn="r">
              <a:defRPr sz="1200">
                <a:solidFill>
                  <a:schemeClr val="tx1">
                    <a:tint val="75000"/>
                  </a:schemeClr>
                </a:solidFill>
              </a:defRPr>
            </a:lvl1pPr>
          </a:lstStyle>
          <a:p>
            <a:fld id="{9B344078-B9E4-AD44-8FF0-2D09481ED8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hyperlink" Target="http://www.bellona.org/" TargetMode="External"/><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tiff"/><Relationship Id="rId4" Type="http://schemas.openxmlformats.org/officeDocument/2006/relationships/image" Target="../media/image19.tiff"/><Relationship Id="rId5" Type="http://schemas.openxmlformats.org/officeDocument/2006/relationships/image" Target="../media/image20.tiff"/><Relationship Id="rId1" Type="http://schemas.openxmlformats.org/officeDocument/2006/relationships/slideLayout" Target="../slideLayouts/slideLayout6.xml"/><Relationship Id="rId2" Type="http://schemas.openxmlformats.org/officeDocument/2006/relationships/image" Target="../media/image17.tiff"/></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6553200" y="4767264"/>
            <a:ext cx="2133600" cy="273844"/>
          </a:xfrm>
          <a:prstGeom prst="rect">
            <a:avLst/>
          </a:prstGeom>
          <a:noFill/>
          <a:ln w="9525">
            <a:noFill/>
            <a:round/>
            <a:headEnd/>
            <a:tailEnd/>
          </a:ln>
        </p:spPr>
        <p:txBody>
          <a:bodyPr lIns="89998" tIns="46799" rIns="89998" bIns="46799" anchor="ctr">
            <a:prstTxWarp prst="textNoShape">
              <a:avLst/>
            </a:prstTxWarp>
          </a:bodyPr>
          <a:lstStyle/>
          <a:p>
            <a:pPr algn="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Lst>
            </a:pPr>
            <a:fld id="{5138B14E-BD01-E947-85D4-8617B07DB4DE}" type="slidenum">
              <a:rPr lang="en-US" sz="1200">
                <a:solidFill>
                  <a:srgbClr val="898989"/>
                </a:solidFill>
                <a:ea typeface="Arial" charset="0"/>
                <a:cs typeface="Arial" charset="0"/>
              </a:rPr>
              <a:pPr algn="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Lst>
              </a:pPr>
              <a:t>1</a:t>
            </a:fld>
            <a:endParaRPr lang="en-US" sz="1200" dirty="0">
              <a:solidFill>
                <a:srgbClr val="898989"/>
              </a:solidFill>
              <a:ea typeface="Arial" charset="0"/>
              <a:cs typeface="Arial" charset="0"/>
            </a:endParaRPr>
          </a:p>
        </p:txBody>
      </p:sp>
      <p:pic>
        <p:nvPicPr>
          <p:cNvPr id="55299" name="Picture 2"/>
          <p:cNvPicPr>
            <a:picLocks noChangeAspect="1" noChangeArrowheads="1"/>
          </p:cNvPicPr>
          <p:nvPr/>
        </p:nvPicPr>
        <p:blipFill>
          <a:blip r:embed="rId3"/>
          <a:srcRect/>
          <a:stretch>
            <a:fillRect/>
          </a:stretch>
        </p:blipFill>
        <p:spPr bwMode="auto">
          <a:xfrm>
            <a:off x="0" y="0"/>
            <a:ext cx="10275888" cy="5236486"/>
          </a:xfrm>
          <a:prstGeom prst="rect">
            <a:avLst/>
          </a:prstGeom>
          <a:noFill/>
          <a:ln w="9525">
            <a:noFill/>
            <a:round/>
            <a:headEnd/>
            <a:tailEnd/>
          </a:ln>
        </p:spPr>
      </p:pic>
      <p:sp>
        <p:nvSpPr>
          <p:cNvPr id="55300" name="Rectangle 3"/>
          <p:cNvSpPr>
            <a:spLocks noChangeArrowheads="1"/>
          </p:cNvSpPr>
          <p:nvPr/>
        </p:nvSpPr>
        <p:spPr bwMode="auto">
          <a:xfrm>
            <a:off x="-838200" y="222251"/>
            <a:ext cx="10275887" cy="4526494"/>
          </a:xfrm>
          <a:prstGeom prst="rect">
            <a:avLst/>
          </a:prstGeom>
          <a:noFill/>
          <a:ln w="9525">
            <a:noFill/>
            <a:round/>
            <a:headEnd/>
            <a:tailEnd/>
          </a:ln>
        </p:spPr>
        <p:txBody>
          <a:bodyPr wrap="square" lIns="89998" tIns="46799" rIns="89998" bIns="46799">
            <a:prstTxWarp prst="textNoShape">
              <a:avLst/>
            </a:prstTxWarp>
            <a:spAutoFit/>
          </a:bodyPr>
          <a:lstStyle/>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6000" b="1" dirty="0" smtClean="0">
                <a:solidFill>
                  <a:srgbClr val="000000"/>
                </a:solidFill>
                <a:latin typeface="Calibri" charset="0"/>
                <a:ea typeface="Arial" charset="0"/>
                <a:cs typeface="Arial" charset="0"/>
              </a:rPr>
              <a:t>  </a:t>
            </a:r>
            <a:endParaRPr lang="en-US" sz="4000" b="1" dirty="0" smtClean="0">
              <a:solidFill>
                <a:schemeClr val="bg1"/>
              </a:solidFill>
              <a:latin typeface="+mj-lt"/>
            </a:endParaRP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4000" b="1" dirty="0" smtClean="0">
                <a:solidFill>
                  <a:schemeClr val="bg1"/>
                </a:solidFill>
                <a:latin typeface="+mj-lt"/>
              </a:rPr>
              <a:t>Shifting the Long-term Focus to </a:t>
            </a: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4000" b="1" dirty="0" smtClean="0">
                <a:solidFill>
                  <a:schemeClr val="bg1"/>
                </a:solidFill>
                <a:latin typeface="+mj-lt"/>
              </a:rPr>
              <a:t>Raise Near-term Ambition</a:t>
            </a:r>
            <a:r>
              <a:rPr lang="en-US" sz="4000" b="1" dirty="0" smtClean="0">
                <a:solidFill>
                  <a:schemeClr val="bg1"/>
                </a:solidFill>
                <a:latin typeface="+mj-lt"/>
              </a:rPr>
              <a:t>:</a:t>
            </a: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4000" b="1" dirty="0" smtClean="0">
                <a:solidFill>
                  <a:schemeClr val="bg1"/>
                </a:solidFill>
                <a:latin typeface="+mj-lt"/>
              </a:rPr>
              <a:t>Cryosphere</a:t>
            </a:r>
            <a:r>
              <a:rPr lang="en-US" sz="4000" b="1" dirty="0" smtClean="0">
                <a:solidFill>
                  <a:schemeClr val="bg1"/>
                </a:solidFill>
                <a:latin typeface="+mj-lt"/>
              </a:rPr>
              <a:t> in the UNFCCC Context</a:t>
            </a:r>
            <a:endParaRPr lang="en-US" sz="4000" b="1" dirty="0" smtClean="0">
              <a:solidFill>
                <a:schemeClr val="bg1"/>
              </a:solidFill>
              <a:latin typeface="+mj-lt"/>
            </a:endParaRP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endParaRPr lang="en-US" sz="4000" b="1" dirty="0" smtClean="0">
              <a:solidFill>
                <a:schemeClr val="bg1"/>
              </a:solidFill>
              <a:latin typeface="+mj-lt"/>
            </a:endParaRP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2400" b="1" dirty="0" smtClean="0">
                <a:latin typeface="+mj-lt"/>
              </a:rPr>
              <a:t> </a:t>
            </a:r>
            <a:endParaRPr lang="en-US" sz="2400" dirty="0" smtClean="0">
              <a:latin typeface="+mj-lt"/>
              <a:ea typeface="Arial" charset="0"/>
              <a:cs typeface="Arial" charset="0"/>
              <a:hlinkClick r:id="rId4"/>
            </a:endParaRPr>
          </a:p>
          <a:p>
            <a:pPr algn="ctr">
              <a:tabLst>
                <a:tab pos="0" algn="l"/>
                <a:tab pos="457189" algn="l"/>
                <a:tab pos="914378" algn="l"/>
                <a:tab pos="1371566" algn="l"/>
                <a:tab pos="1828754" algn="l"/>
                <a:tab pos="2285943" algn="l"/>
                <a:tab pos="2743132" algn="l"/>
                <a:tab pos="3200320" algn="l"/>
                <a:tab pos="3657509" algn="l"/>
                <a:tab pos="4114697" algn="l"/>
                <a:tab pos="4571886" algn="l"/>
                <a:tab pos="5029074" algn="l"/>
                <a:tab pos="5486263" algn="l"/>
                <a:tab pos="5943452" algn="l"/>
                <a:tab pos="6400640" algn="l"/>
                <a:tab pos="6857828" algn="l"/>
                <a:tab pos="7315017" algn="l"/>
                <a:tab pos="7772206" algn="l"/>
                <a:tab pos="8229395" algn="l"/>
                <a:tab pos="8686583" algn="l"/>
                <a:tab pos="9143771" algn="l"/>
                <a:tab pos="9410465" algn="l"/>
                <a:tab pos="10134347" algn="l"/>
                <a:tab pos="10858229" algn="l"/>
              </a:tabLst>
            </a:pPr>
            <a:r>
              <a:rPr lang="en-US" sz="4400" dirty="0">
                <a:latin typeface="+mj-lt"/>
                <a:ea typeface="Arial" charset="0"/>
                <a:cs typeface="Arial" charset="0"/>
              </a:rPr>
              <a:t> </a:t>
            </a:r>
          </a:p>
        </p:txBody>
      </p:sp>
      <p:sp>
        <p:nvSpPr>
          <p:cNvPr id="5" name="TextBox 4"/>
          <p:cNvSpPr txBox="1"/>
          <p:nvPr/>
        </p:nvSpPr>
        <p:spPr>
          <a:xfrm>
            <a:off x="743185" y="2502370"/>
            <a:ext cx="7236652" cy="646329"/>
          </a:xfrm>
          <a:prstGeom prst="rect">
            <a:avLst/>
          </a:prstGeom>
          <a:noFill/>
        </p:spPr>
        <p:txBody>
          <a:bodyPr wrap="square" lIns="91438" tIns="45719" rIns="91438" bIns="45719" rtlCol="0">
            <a:spAutoFit/>
          </a:bodyPr>
          <a:lstStyle/>
          <a:p>
            <a:pPr algn="ctr"/>
            <a:r>
              <a:rPr lang="en-US" sz="3600" dirty="0" smtClean="0">
                <a:latin typeface="Arial Narrow"/>
              </a:rPr>
              <a:t> </a:t>
            </a:r>
            <a:endParaRPr lang="en-US" sz="3600" dirty="0">
              <a:latin typeface="Arial Narrow"/>
            </a:endParaRPr>
          </a:p>
        </p:txBody>
      </p:sp>
      <p:sp>
        <p:nvSpPr>
          <p:cNvPr id="7" name="TextBox 6"/>
          <p:cNvSpPr txBox="1"/>
          <p:nvPr/>
        </p:nvSpPr>
        <p:spPr>
          <a:xfrm>
            <a:off x="2196058" y="3148699"/>
            <a:ext cx="4262705" cy="923330"/>
          </a:xfrm>
          <a:prstGeom prst="rect">
            <a:avLst/>
          </a:prstGeom>
          <a:noFill/>
        </p:spPr>
        <p:txBody>
          <a:bodyPr wrap="none" rtlCol="0">
            <a:spAutoFit/>
          </a:bodyPr>
          <a:lstStyle/>
          <a:p>
            <a:pPr algn="ctr"/>
            <a:r>
              <a:rPr lang="en-US" b="1" dirty="0" smtClean="0"/>
              <a:t>Pam Pearson</a:t>
            </a:r>
            <a:r>
              <a:rPr lang="en-US" b="1" dirty="0" smtClean="0"/>
              <a:t>,</a:t>
            </a:r>
          </a:p>
          <a:p>
            <a:pPr algn="ctr"/>
            <a:r>
              <a:rPr lang="en-US" b="1" dirty="0" smtClean="0"/>
              <a:t>International Cryosphere Climate Initiative</a:t>
            </a:r>
          </a:p>
          <a:p>
            <a:pPr algn="ctr"/>
            <a:r>
              <a:rPr lang="en-US" b="1" dirty="0" err="1" smtClean="0"/>
              <a:t>www.iccinet.org</a:t>
            </a:r>
            <a:endParaRPr lang="en-US" b="1"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84DE24F-E54E-C248-85D1-D66C1EA199B7}"/>
              </a:ext>
            </a:extLst>
          </p:cNvPr>
          <p:cNvSpPr>
            <a:spLocks noGrp="1"/>
          </p:cNvSpPr>
          <p:nvPr>
            <p:ph type="title"/>
          </p:nvPr>
        </p:nvSpPr>
        <p:spPr>
          <a:xfrm>
            <a:off x="143403" y="205979"/>
            <a:ext cx="9000605" cy="857250"/>
          </a:xfrm>
        </p:spPr>
        <p:txBody>
          <a:bodyPr>
            <a:normAutofit fontScale="90000"/>
          </a:bodyPr>
          <a:lstStyle/>
          <a:p>
            <a:r>
              <a:rPr lang="en-US" sz="3556" b="1" dirty="0" smtClean="0"/>
              <a:t>Warming oceans will delay sea </a:t>
            </a:r>
            <a:r>
              <a:rPr lang="en-US" sz="3556" b="1" smtClean="0"/>
              <a:t>ice recovery:</a:t>
            </a:r>
            <a:r>
              <a:rPr lang="en-US" b="1" dirty="0"/>
              <a:t/>
            </a:r>
            <a:br>
              <a:rPr lang="en-US" b="1" dirty="0"/>
            </a:br>
            <a:r>
              <a:rPr lang="en-US" sz="3556" b="1" dirty="0"/>
              <a:t>Summer ice-free periods starting ~1.7°C</a:t>
            </a:r>
          </a:p>
        </p:txBody>
      </p:sp>
      <p:pic>
        <p:nvPicPr>
          <p:cNvPr id="5" name="Picture 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C664244-8ED2-2B42-B511-AC46D9FD9C2E}"/>
              </a:ext>
            </a:extLst>
          </p:cNvPr>
          <p:cNvPicPr>
            <a:picLocks noChangeAspect="1"/>
          </p:cNvPicPr>
          <p:nvPr/>
        </p:nvPicPr>
        <p:blipFill>
          <a:blip r:embed="rId2"/>
          <a:srcRect/>
          <a:stretch/>
        </p:blipFill>
        <p:spPr>
          <a:xfrm>
            <a:off x="780821" y="1309075"/>
            <a:ext cx="6848593" cy="3536829"/>
          </a:xfrm>
          <a:prstGeom prst="rect">
            <a:avLst/>
          </a:prstGeom>
        </p:spPr>
      </p:pic>
      <p:sp>
        <p:nvSpPr>
          <p:cNvPr id="4" name="TextBox 3"/>
          <p:cNvSpPr txBox="1"/>
          <p:nvPr/>
        </p:nvSpPr>
        <p:spPr>
          <a:xfrm>
            <a:off x="7148886" y="4645850"/>
            <a:ext cx="3264307" cy="246219"/>
          </a:xfrm>
          <a:prstGeom prst="rect">
            <a:avLst/>
          </a:prstGeom>
          <a:noFill/>
        </p:spPr>
        <p:txBody>
          <a:bodyPr wrap="square" lIns="91438" tIns="45719" rIns="91438" bIns="45719" rtlCol="0">
            <a:spAutoFit/>
          </a:bodyPr>
          <a:lstStyle/>
          <a:p>
            <a:r>
              <a:rPr lang="x-none" sz="1000" dirty="0"/>
              <a:t>Notz and Stroeve, 2018</a:t>
            </a:r>
          </a:p>
        </p:txBody>
      </p:sp>
      <p:cxnSp>
        <p:nvCxnSpPr>
          <p:cNvPr id="6" name="Straight Connector 5">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3ACCEB6-55E1-014C-9BD8-D6758D88D4B9}"/>
              </a:ext>
            </a:extLst>
          </p:cNvPr>
          <p:cNvCxnSpPr/>
          <p:nvPr/>
        </p:nvCxnSpPr>
        <p:spPr>
          <a:xfrm flipV="1">
            <a:off x="5804807" y="1387929"/>
            <a:ext cx="0" cy="2963635"/>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085E430-0767-1641-A3DE-6C949A643AD4}"/>
              </a:ext>
            </a:extLst>
          </p:cNvPr>
          <p:cNvSpPr txBox="1"/>
          <p:nvPr/>
        </p:nvSpPr>
        <p:spPr>
          <a:xfrm>
            <a:off x="5898576" y="1592468"/>
            <a:ext cx="1298121" cy="923330"/>
          </a:xfrm>
          <a:prstGeom prst="rect">
            <a:avLst/>
          </a:prstGeom>
          <a:noFill/>
        </p:spPr>
        <p:txBody>
          <a:bodyPr wrap="square" rtlCol="0">
            <a:spAutoFit/>
          </a:bodyPr>
          <a:lstStyle/>
          <a:p>
            <a:r>
              <a:rPr lang="en-US" dirty="0">
                <a:solidFill>
                  <a:srgbClr val="C00000"/>
                </a:solidFill>
              </a:rPr>
              <a:t>Minimum overshoot of 2.7</a:t>
            </a:r>
            <a:r>
              <a:rPr lang="en-US" baseline="30000" dirty="0">
                <a:solidFill>
                  <a:srgbClr val="C00000"/>
                </a:solidFill>
              </a:rPr>
              <a:t>o</a:t>
            </a:r>
            <a:r>
              <a:rPr lang="en-US" dirty="0">
                <a:solidFill>
                  <a:srgbClr val="C00000"/>
                </a:solidFill>
              </a:rPr>
              <a:t>C</a:t>
            </a:r>
          </a:p>
        </p:txBody>
      </p:sp>
      <p:grpSp>
        <p:nvGrpSpPr>
          <p:cNvPr id="3" name="Group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68334FF-5AD4-7246-B45A-B2C2BF4A021C}"/>
              </a:ext>
            </a:extLst>
          </p:cNvPr>
          <p:cNvGrpSpPr/>
          <p:nvPr/>
        </p:nvGrpSpPr>
        <p:grpSpPr>
          <a:xfrm>
            <a:off x="7626960" y="1387929"/>
            <a:ext cx="1767678" cy="3256455"/>
            <a:chOff x="7626960" y="1387929"/>
            <a:chExt cx="1767678" cy="3256455"/>
          </a:xfrm>
        </p:grpSpPr>
        <p:sp>
          <p:nvSpPr>
            <p:cNvPr id="8" name="Right Arrow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EFA8D2A-85DC-B34F-9473-3302611806E7}"/>
                </a:ext>
              </a:extLst>
            </p:cNvPr>
            <p:cNvSpPr/>
            <p:nvPr/>
          </p:nvSpPr>
          <p:spPr>
            <a:xfrm>
              <a:off x="7626960" y="2947307"/>
              <a:ext cx="469557" cy="342900"/>
            </a:xfrm>
            <a:prstGeom prst="rightArrow">
              <a:avLst/>
            </a:prstGeom>
            <a:solidFill>
              <a:srgbClr val="C00000"/>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11757AC-C586-A84B-92CD-E3D5C211D755}"/>
                </a:ext>
              </a:extLst>
            </p:cNvPr>
            <p:cNvGrpSpPr/>
            <p:nvPr/>
          </p:nvGrpSpPr>
          <p:grpSpPr>
            <a:xfrm>
              <a:off x="8096517" y="1387929"/>
              <a:ext cx="1298121" cy="3256455"/>
              <a:chOff x="8098971" y="1387929"/>
              <a:chExt cx="1298121" cy="3256455"/>
            </a:xfrm>
          </p:grpSpPr>
          <p:cxnSp>
            <p:nvCxnSpPr>
              <p:cNvPr id="7" name="Straight Connector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4DA96E8-119C-034E-BD3C-5FA3BC993269}"/>
                  </a:ext>
                </a:extLst>
              </p:cNvPr>
              <p:cNvCxnSpPr/>
              <p:nvPr/>
            </p:nvCxnSpPr>
            <p:spPr>
              <a:xfrm flipV="1">
                <a:off x="8132878" y="1387929"/>
                <a:ext cx="0" cy="2963635"/>
              </a:xfrm>
              <a:prstGeom prst="line">
                <a:avLst/>
              </a:prstGeom>
              <a:ln>
                <a:solidFill>
                  <a:srgbClr val="C00000"/>
                </a:solidFill>
                <a:prstDash val="dash"/>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9DBB3BE-4A4B-CE47-B333-86290CE3FD3B}"/>
                  </a:ext>
                </a:extLst>
              </p:cNvPr>
              <p:cNvSpPr txBox="1"/>
              <p:nvPr/>
            </p:nvSpPr>
            <p:spPr>
              <a:xfrm>
                <a:off x="8098971" y="3721054"/>
                <a:ext cx="1298121" cy="923330"/>
              </a:xfrm>
              <a:prstGeom prst="rect">
                <a:avLst/>
              </a:prstGeom>
              <a:noFill/>
            </p:spPr>
            <p:txBody>
              <a:bodyPr wrap="square" rtlCol="0">
                <a:spAutoFit/>
              </a:bodyPr>
              <a:lstStyle/>
              <a:p>
                <a:r>
                  <a:rPr lang="en-US" dirty="0">
                    <a:solidFill>
                      <a:srgbClr val="C00000"/>
                    </a:solidFill>
                  </a:rPr>
                  <a:t>Currently on target for 4.5</a:t>
                </a:r>
                <a:r>
                  <a:rPr lang="en-US" baseline="30000" dirty="0">
                    <a:solidFill>
                      <a:srgbClr val="C00000"/>
                    </a:solidFill>
                  </a:rPr>
                  <a:t>o</a:t>
                </a:r>
                <a:r>
                  <a:rPr lang="en-US" dirty="0">
                    <a:solidFill>
                      <a:srgbClr val="C00000"/>
                    </a:solidFill>
                  </a:rPr>
                  <a:t>C</a:t>
                </a:r>
              </a:p>
            </p:txBody>
          </p:sp>
        </p:grpSp>
      </p:gr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305414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9927" y="205979"/>
            <a:ext cx="8795926" cy="857250"/>
          </a:xfrm>
        </p:spPr>
        <p:txBody>
          <a:bodyPr>
            <a:noAutofit/>
          </a:bodyPr>
          <a:lstStyle/>
          <a:p>
            <a:r>
              <a:rPr lang="en-US" sz="3600" b="1" dirty="0" smtClean="0">
                <a:solidFill>
                  <a:schemeClr val="tx2"/>
                </a:solidFill>
              </a:rPr>
              <a:t>Cryosphere Climate Syste</a:t>
            </a:r>
            <a:r>
              <a:rPr lang="en-US" sz="3600" b="1" dirty="0" smtClean="0">
                <a:solidFill>
                  <a:schemeClr val="tx2"/>
                </a:solidFill>
              </a:rPr>
              <a:t>m Services</a:t>
            </a:r>
            <a:endParaRPr lang="en-US" sz="3600" b="1" dirty="0">
              <a:solidFill>
                <a:schemeClr val="tx2"/>
              </a:solidFill>
            </a:endParaRPr>
          </a:p>
        </p:txBody>
      </p:sp>
      <p:sp>
        <p:nvSpPr>
          <p:cNvPr id="3" name="Content Placeholder 2"/>
          <p:cNvSpPr>
            <a:spLocks noGrp="1"/>
          </p:cNvSpPr>
          <p:nvPr>
            <p:ph idx="1"/>
          </p:nvPr>
        </p:nvSpPr>
        <p:spPr>
          <a:xfrm>
            <a:off x="457201" y="1063228"/>
            <a:ext cx="8366948" cy="3918697"/>
          </a:xfrm>
        </p:spPr>
        <p:txBody>
          <a:bodyPr>
            <a:normAutofit fontScale="92500" lnSpcReduction="20000"/>
          </a:bodyPr>
          <a:lstStyle/>
          <a:p>
            <a:r>
              <a:rPr lang="en-US" dirty="0" smtClean="0"/>
              <a:t>S</a:t>
            </a:r>
            <a:r>
              <a:rPr lang="en-US" dirty="0" smtClean="0"/>
              <a:t>harp </a:t>
            </a:r>
            <a:r>
              <a:rPr lang="en-US" dirty="0" smtClean="0"/>
              <a:t>need due to bring in irreversible overshoot impacts</a:t>
            </a:r>
            <a:r>
              <a:rPr lang="en-US" dirty="0" smtClean="0"/>
              <a:t> </a:t>
            </a:r>
            <a:r>
              <a:rPr lang="en-US" dirty="0" smtClean="0"/>
              <a:t>FROM cryosphere</a:t>
            </a:r>
          </a:p>
          <a:p>
            <a:r>
              <a:rPr lang="en-US" dirty="0" smtClean="0"/>
              <a:t>Challenge: new specific </a:t>
            </a:r>
            <a:r>
              <a:rPr lang="en-US" dirty="0" smtClean="0"/>
              <a:t>systems-based and observation-based modeling (inertia from old Earth system based models that underestimate cryosphere response, </a:t>
            </a:r>
            <a:r>
              <a:rPr lang="en-US" smtClean="0"/>
              <a:t>AR6 included)</a:t>
            </a:r>
            <a:endParaRPr lang="en-US" dirty="0" smtClean="0"/>
          </a:p>
          <a:p>
            <a:r>
              <a:rPr lang="en-US" dirty="0" smtClean="0"/>
              <a:t>Challenge: not seen by 2050/2100 (clearest impacts seen 2300)</a:t>
            </a:r>
          </a:p>
          <a:p>
            <a:r>
              <a:rPr lang="en-US" dirty="0" smtClean="0"/>
              <a:t>In UNFCCC/Paris: Address thru </a:t>
            </a:r>
            <a:r>
              <a:rPr lang="en-US" dirty="0" err="1" smtClean="0"/>
              <a:t>SEDs</a:t>
            </a:r>
            <a:r>
              <a:rPr lang="en-US" dirty="0" smtClean="0"/>
              <a:t>, LTTG, LTGG</a:t>
            </a:r>
            <a:endParaRPr lang="en-US" dirty="0" smtClean="0"/>
          </a:p>
          <a:p>
            <a:pPr>
              <a:buNone/>
            </a:pPr>
            <a:endParaRPr lang="en-US" dirty="0" smtClean="0"/>
          </a:p>
          <a:p>
            <a:pPr>
              <a:buNone/>
            </a:pPr>
            <a:endParaRPr lang="en-US" sz="2800" b="1" i="1" dirty="0" smtClean="0"/>
          </a:p>
        </p:txBody>
      </p:sp>
      <p:sp>
        <p:nvSpPr>
          <p:cNvPr id="4" name="TextBox 3"/>
          <p:cNvSpPr txBox="1"/>
          <p:nvPr/>
        </p:nvSpPr>
        <p:spPr>
          <a:xfrm>
            <a:off x="7714074" y="4612594"/>
            <a:ext cx="184666" cy="369332"/>
          </a:xfrm>
          <a:prstGeom prst="rect">
            <a:avLst/>
          </a:prstGeom>
          <a:noFill/>
        </p:spPr>
        <p:txBody>
          <a:bodyPr wrap="none" lIns="91438" tIns="45719" rIns="91438" bIns="45719" rtlCol="0">
            <a:spAutoFit/>
          </a:bodyPr>
          <a:lstStyle/>
          <a:p>
            <a:endParaRPr 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 name="Picture 1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832EDB0-3968-F640-9E3F-4B5D06B65555}"/>
              </a:ext>
            </a:extLst>
          </p:cNvPr>
          <p:cNvPicPr>
            <a:picLocks noChangeAspect="1"/>
          </p:cNvPicPr>
          <p:nvPr/>
        </p:nvPicPr>
        <p:blipFill rotWithShape="1">
          <a:blip r:embed="rId2"/>
          <a:srcRect l="50271" t="2933" r="-445" b="48591"/>
          <a:stretch/>
        </p:blipFill>
        <p:spPr>
          <a:xfrm>
            <a:off x="42616" y="1822274"/>
            <a:ext cx="4357883" cy="2358927"/>
          </a:xfrm>
          <a:prstGeom prst="rect">
            <a:avLst/>
          </a:prstGeom>
        </p:spPr>
      </p:pic>
      <p:sp>
        <p:nvSpPr>
          <p:cNvPr id="2"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00B7DE87-E543-944A-9B60-F155ABBF0775}"/>
              </a:ext>
            </a:extLst>
          </p:cNvPr>
          <p:cNvSpPr>
            <a:spLocks noGrp="1"/>
          </p:cNvSpPr>
          <p:nvPr>
            <p:ph type="title"/>
          </p:nvPr>
        </p:nvSpPr>
        <p:spPr>
          <a:xfrm>
            <a:off x="47462" y="112889"/>
            <a:ext cx="7886700" cy="1109045"/>
          </a:xfrm>
        </p:spPr>
        <p:txBody>
          <a:bodyPr>
            <a:normAutofit fontScale="90000"/>
          </a:bodyPr>
          <a:lstStyle/>
          <a:p>
            <a:r>
              <a:rPr lang="en-US" b="1" dirty="0" smtClean="0"/>
              <a:t>Overshoot Matters:</a:t>
            </a:r>
            <a:br>
              <a:rPr lang="en-US" b="1" dirty="0" smtClean="0"/>
            </a:br>
            <a:r>
              <a:rPr lang="en-US" b="1" dirty="0" smtClean="0"/>
              <a:t>Sea-level </a:t>
            </a:r>
            <a:r>
              <a:rPr lang="en-US" b="1" dirty="0"/>
              <a:t>R</a:t>
            </a:r>
            <a:r>
              <a:rPr lang="en-US" b="1" dirty="0" smtClean="0"/>
              <a:t>ise </a:t>
            </a:r>
            <a:r>
              <a:rPr lang="en-US" b="1" dirty="0"/>
              <a:t>from Antarctica</a:t>
            </a:r>
          </a:p>
        </p:txBody>
      </p:sp>
      <p:pic>
        <p:nvPicPr>
          <p:cNvPr id="7" name="Picture 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BA621E49-B535-E740-93DD-287EF141F264}"/>
              </a:ext>
            </a:extLst>
          </p:cNvPr>
          <p:cNvPicPr>
            <a:picLocks noChangeAspect="1"/>
          </p:cNvPicPr>
          <p:nvPr/>
        </p:nvPicPr>
        <p:blipFill>
          <a:blip r:embed="rId3" cstate="screen">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tretch>
            <a:fillRect/>
          </a:stretch>
        </p:blipFill>
        <p:spPr>
          <a:xfrm>
            <a:off x="4585170" y="2083276"/>
            <a:ext cx="1987211" cy="1954811"/>
          </a:xfrm>
          <a:prstGeom prst="rect">
            <a:avLst/>
          </a:prstGeom>
        </p:spPr>
      </p:pic>
      <p:pic>
        <p:nvPicPr>
          <p:cNvPr id="8" name="Picture 7">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DC013A7-C5C5-0642-A9EB-4F2F1F05D824}"/>
              </a:ext>
            </a:extLst>
          </p:cNvPr>
          <p:cNvPicPr>
            <a:picLocks noChangeAspect="1"/>
          </p:cNvPicPr>
          <p:nvPr/>
        </p:nvPicPr>
        <p:blipFill>
          <a:blip r:embed="rId4" cstate="screen">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tretch>
            <a:fillRect/>
          </a:stretch>
        </p:blipFill>
        <p:spPr>
          <a:xfrm>
            <a:off x="6544095" y="2011083"/>
            <a:ext cx="2141296" cy="2114860"/>
          </a:xfrm>
          <a:prstGeom prst="rect">
            <a:avLst/>
          </a:prstGeom>
        </p:spPr>
      </p:pic>
      <p:pic>
        <p:nvPicPr>
          <p:cNvPr id="9" name="Picture 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15C4E21-C36B-3448-BEA1-A2F5A103C05E}"/>
              </a:ext>
            </a:extLst>
          </p:cNvPr>
          <p:cNvPicPr>
            <a:picLocks noChangeAspect="1"/>
          </p:cNvPicPr>
          <p:nvPr/>
        </p:nvPicPr>
        <p:blipFill>
          <a:blip r:embed="rId5" cstate="screen">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tretch>
            <a:fillRect/>
          </a:stretch>
        </p:blipFill>
        <p:spPr>
          <a:xfrm>
            <a:off x="8666871" y="2126611"/>
            <a:ext cx="458611" cy="1971695"/>
          </a:xfrm>
          <a:prstGeom prst="rect">
            <a:avLst/>
          </a:prstGeom>
        </p:spPr>
      </p:pic>
      <p:sp>
        <p:nvSpPr>
          <p:cNvPr id="10" name="Rectangle 9">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D494B37-FFFC-944C-AFDE-EE9AD0C824CA}"/>
              </a:ext>
            </a:extLst>
          </p:cNvPr>
          <p:cNvSpPr/>
          <p:nvPr/>
        </p:nvSpPr>
        <p:spPr>
          <a:xfrm>
            <a:off x="4572000" y="2011084"/>
            <a:ext cx="191530" cy="259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a:p>
        </p:txBody>
      </p:sp>
      <p:sp>
        <p:nvSpPr>
          <p:cNvPr id="11" name="Rectangle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8492C97D-2FE8-6C4C-9738-7C1DB9746CCA}"/>
              </a:ext>
            </a:extLst>
          </p:cNvPr>
          <p:cNvSpPr/>
          <p:nvPr/>
        </p:nvSpPr>
        <p:spPr>
          <a:xfrm>
            <a:off x="6550272" y="1911627"/>
            <a:ext cx="191530" cy="259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endParaRPr lang="en-US"/>
          </a:p>
        </p:txBody>
      </p:sp>
      <p:sp>
        <p:nvSpPr>
          <p:cNvPr id="21" name="TextBox 2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147B5FF-621C-1446-A86F-2C6324A646F1}"/>
              </a:ext>
            </a:extLst>
          </p:cNvPr>
          <p:cNvSpPr txBox="1"/>
          <p:nvPr/>
        </p:nvSpPr>
        <p:spPr>
          <a:xfrm>
            <a:off x="5202769" y="1559499"/>
            <a:ext cx="3293209" cy="346249"/>
          </a:xfrm>
          <a:prstGeom prst="rect">
            <a:avLst/>
          </a:prstGeom>
          <a:noFill/>
        </p:spPr>
        <p:txBody>
          <a:bodyPr wrap="none" lIns="68579" tIns="34289" rIns="68579" bIns="34289" rtlCol="0">
            <a:spAutoFit/>
          </a:bodyPr>
          <a:lstStyle/>
          <a:p>
            <a:r>
              <a:rPr lang="en-US" dirty="0" smtClean="0"/>
              <a:t>Antarctic </a:t>
            </a:r>
            <a:r>
              <a:rPr lang="en-US" dirty="0"/>
              <a:t>Ice Sheet </a:t>
            </a:r>
            <a:r>
              <a:rPr lang="en-US" dirty="0" smtClean="0"/>
              <a:t>loss above 2°C</a:t>
            </a:r>
            <a:endParaRPr lang="en-US" dirty="0"/>
          </a:p>
        </p:txBody>
      </p:sp>
      <p:sp>
        <p:nvSpPr>
          <p:cNvPr id="19" name="TextBox 1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FA404D2-E660-784F-9B9A-E781EC381676}"/>
              </a:ext>
            </a:extLst>
          </p:cNvPr>
          <p:cNvSpPr txBox="1"/>
          <p:nvPr/>
        </p:nvSpPr>
        <p:spPr>
          <a:xfrm rot="5400000">
            <a:off x="3897904" y="2955003"/>
            <a:ext cx="1244102" cy="300082"/>
          </a:xfrm>
          <a:prstGeom prst="rect">
            <a:avLst/>
          </a:prstGeom>
          <a:noFill/>
        </p:spPr>
        <p:txBody>
          <a:bodyPr wrap="none" lIns="68579" tIns="34289" rIns="68579" bIns="34289" rtlCol="0">
            <a:spAutoFit/>
          </a:bodyPr>
          <a:lstStyle/>
          <a:p>
            <a:r>
              <a:rPr lang="en-US" sz="1500" dirty="0">
                <a:solidFill>
                  <a:srgbClr val="FF0000"/>
                </a:solidFill>
              </a:rPr>
              <a:t>Role for Policy</a:t>
            </a:r>
          </a:p>
        </p:txBody>
      </p:sp>
      <p:cxnSp>
        <p:nvCxnSpPr>
          <p:cNvPr id="16" name="Straight Arrow Connector 15">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23F62DB-AFCC-1C49-90C2-9A71C94323E8}"/>
              </a:ext>
            </a:extLst>
          </p:cNvPr>
          <p:cNvCxnSpPr>
            <a:cxnSpLocks/>
          </p:cNvCxnSpPr>
          <p:nvPr/>
        </p:nvCxnSpPr>
        <p:spPr>
          <a:xfrm>
            <a:off x="4317971" y="2446570"/>
            <a:ext cx="0" cy="1280162"/>
          </a:xfrm>
          <a:prstGeom prst="straightConnector1">
            <a:avLst/>
          </a:prstGeom>
          <a:ln w="444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0283A6B1-F8BE-6C47-BBE2-CD089A16E484}"/>
              </a:ext>
            </a:extLst>
          </p:cNvPr>
          <p:cNvSpPr txBox="1"/>
          <p:nvPr/>
        </p:nvSpPr>
        <p:spPr>
          <a:xfrm>
            <a:off x="7017552" y="4241461"/>
            <a:ext cx="1826717" cy="253916"/>
          </a:xfrm>
          <a:prstGeom prst="rect">
            <a:avLst/>
          </a:prstGeom>
          <a:noFill/>
        </p:spPr>
        <p:txBody>
          <a:bodyPr wrap="square" lIns="68579" tIns="34289" rIns="68579" bIns="34289" rtlCol="0">
            <a:spAutoFit/>
          </a:bodyPr>
          <a:lstStyle/>
          <a:p>
            <a:r>
              <a:rPr lang="en-US" sz="1200" dirty="0"/>
              <a:t> DeConto and Pollard, 2016</a:t>
            </a:r>
          </a:p>
        </p:txBody>
      </p:sp>
      <p:sp>
        <p:nvSpPr>
          <p:cNvPr id="26" name="0.84m">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DAFF9955-F40E-A54A-85E8-7CB692AA8846}"/>
              </a:ext>
            </a:extLst>
          </p:cNvPr>
          <p:cNvSpPr txBox="1"/>
          <p:nvPr/>
        </p:nvSpPr>
        <p:spPr>
          <a:xfrm>
            <a:off x="1037047" y="3128961"/>
            <a:ext cx="521089" cy="269545"/>
          </a:xfrm>
          <a:prstGeom prst="rect">
            <a:avLst/>
          </a:prstGeom>
          <a:solidFill>
            <a:srgbClr val="F0C9C0"/>
          </a:solidFill>
          <a:ln w="12700">
            <a:miter lim="400000"/>
          </a:ln>
          <a:extLst>
            <a:ext uri="{C572A759-6A51-4108-AA02-DFA0A04FC94B}">
              <ma14:wrappingTextBoxFlag xmlns:a="http://schemas.openxmlformats.org/drawingml/2006/main" xmlns:r="http://schemas.openxmlformats.org/officeDocument/2006/relationships" xmlns:p="http://schemas.openxmlformats.org/presentationml/2006/main" xmlns:ma14="http://schemas.microsoft.com/office/mac/drawingml/2011/main" xmlns:a14="http://schemas.microsoft.com/office/drawing/2010/main" xmlns:m="http://schemas.openxmlformats.org/officeDocument/2006/math" xmlns="" xmlns:mv="urn:schemas-microsoft-com:mac:vml" xmlns:mc="http://schemas.openxmlformats.org/markup-compatibility/2006" val="1"/>
            </a:ext>
          </a:extLst>
        </p:spPr>
        <p:txBody>
          <a:bodyPr wrap="none" lIns="26789" tIns="26789" rIns="26789" bIns="26789" anchor="ctr">
            <a:spAutoFit/>
          </a:bodyPr>
          <a:lstStyle>
            <a:lvl1pPr>
              <a:defRPr sz="2600" b="1"/>
            </a:lvl1pPr>
          </a:lstStyle>
          <a:p>
            <a:r>
              <a:rPr sz="1400" dirty="0"/>
              <a:t>0.</a:t>
            </a:r>
            <a:r>
              <a:rPr lang="en-US" sz="1400" dirty="0"/>
              <a:t>6</a:t>
            </a:r>
            <a:r>
              <a:rPr sz="1400" dirty="0"/>
              <a:t>4m</a:t>
            </a:r>
          </a:p>
        </p:txBody>
      </p:sp>
      <p:sp>
        <p:nvSpPr>
          <p:cNvPr id="27" name="Lin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3DCBC2A-8887-804A-B3D3-85D16FE66C11}"/>
              </a:ext>
            </a:extLst>
          </p:cNvPr>
          <p:cNvSpPr/>
          <p:nvPr/>
        </p:nvSpPr>
        <p:spPr>
          <a:xfrm flipH="1">
            <a:off x="1178144" y="3391519"/>
            <a:ext cx="116357" cy="238155"/>
          </a:xfrm>
          <a:prstGeom prst="line">
            <a:avLst/>
          </a:prstGeom>
          <a:ln w="25400">
            <a:solidFill>
              <a:srgbClr val="000000"/>
            </a:solidFill>
            <a:miter lim="400000"/>
            <a:tailEnd type="triangle"/>
          </a:ln>
        </p:spPr>
        <p:txBody>
          <a:bodyPr lIns="26789" tIns="26789" rIns="26789" bIns="26789" anchor="ctr"/>
          <a:lstStyle/>
          <a:p>
            <a:pPr algn="ctr" defTabSz="308055">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sz="2100" dirty="0"/>
          </a:p>
        </p:txBody>
      </p:sp>
      <p:sp>
        <p:nvSpPr>
          <p:cNvPr id="28" name="0.43m">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A2E25B7-09FC-6B46-AC32-950F27B0E90F}"/>
              </a:ext>
            </a:extLst>
          </p:cNvPr>
          <p:cNvSpPr txBox="1"/>
          <p:nvPr/>
        </p:nvSpPr>
        <p:spPr>
          <a:xfrm>
            <a:off x="1290469" y="3805418"/>
            <a:ext cx="521089" cy="269545"/>
          </a:xfrm>
          <a:prstGeom prst="rect">
            <a:avLst/>
          </a:prstGeom>
          <a:solidFill>
            <a:srgbClr val="ABD3F9"/>
          </a:solidFill>
          <a:ln w="12700">
            <a:miter lim="400000"/>
          </a:ln>
          <a:extLst>
            <a:ext uri="{C572A759-6A51-4108-AA02-DFA0A04FC94B}">
              <ma14:wrappingTextBoxFlag xmlns:a="http://schemas.openxmlformats.org/drawingml/2006/main" xmlns:r="http://schemas.openxmlformats.org/officeDocument/2006/relationships" xmlns:p="http://schemas.openxmlformats.org/presentationml/2006/main" xmlns:ma14="http://schemas.microsoft.com/office/mac/drawingml/2011/main" xmlns:a14="http://schemas.microsoft.com/office/drawing/2010/main" xmlns:m="http://schemas.openxmlformats.org/officeDocument/2006/math" xmlns="" xmlns:mv="urn:schemas-microsoft-com:mac:vml" xmlns:mc="http://schemas.openxmlformats.org/markup-compatibility/2006" val="1"/>
            </a:ext>
          </a:extLst>
        </p:spPr>
        <p:txBody>
          <a:bodyPr wrap="none" lIns="26789" tIns="26789" rIns="26789" bIns="26789" anchor="ctr">
            <a:spAutoFit/>
          </a:bodyPr>
          <a:lstStyle>
            <a:lvl1pPr>
              <a:defRPr sz="2600" b="1"/>
            </a:lvl1pPr>
          </a:lstStyle>
          <a:p>
            <a:r>
              <a:rPr sz="1400" dirty="0"/>
              <a:t>0.</a:t>
            </a:r>
            <a:r>
              <a:rPr lang="en-US" sz="1400" dirty="0"/>
              <a:t>02</a:t>
            </a:r>
            <a:r>
              <a:rPr sz="1400" dirty="0"/>
              <a:t>m</a:t>
            </a:r>
          </a:p>
        </p:txBody>
      </p:sp>
      <p:sp>
        <p:nvSpPr>
          <p:cNvPr id="29" name="Lin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636CAD0-41DC-C94C-85E6-E52C9CB23D25}"/>
              </a:ext>
            </a:extLst>
          </p:cNvPr>
          <p:cNvSpPr/>
          <p:nvPr/>
        </p:nvSpPr>
        <p:spPr>
          <a:xfrm flipH="1" flipV="1">
            <a:off x="1178142" y="3750643"/>
            <a:ext cx="125096" cy="125096"/>
          </a:xfrm>
          <a:prstGeom prst="line">
            <a:avLst/>
          </a:prstGeom>
          <a:ln w="25400">
            <a:solidFill>
              <a:srgbClr val="000000"/>
            </a:solidFill>
            <a:miter lim="400000"/>
            <a:tailEnd type="triangle"/>
          </a:ln>
        </p:spPr>
        <p:txBody>
          <a:bodyPr lIns="26789" tIns="26789" rIns="26789" bIns="26789" anchor="ctr"/>
          <a:lstStyle/>
          <a:p>
            <a:pPr algn="ctr" defTabSz="308055">
              <a:defRPr sz="4000">
                <a:solidFill>
                  <a:srgbClr val="FFFFFF"/>
                </a:solidFill>
                <a:effectLst>
                  <a:outerShdw blurRad="38100" dist="12700" dir="5400000" rotWithShape="0">
                    <a:srgbClr val="000000">
                      <a:alpha val="50000"/>
                    </a:srgbClr>
                  </a:outerShdw>
                </a:effectLst>
                <a:latin typeface="+mj-lt"/>
                <a:ea typeface="+mj-ea"/>
                <a:cs typeface="+mj-cs"/>
                <a:sym typeface="Gill Sans"/>
              </a:defRPr>
            </a:pPr>
            <a:endParaRPr sz="2100" dirty="0"/>
          </a:p>
        </p:txBody>
      </p:sp>
      <p:sp>
        <p:nvSpPr>
          <p:cNvPr id="17" name="TextBox 16"/>
          <p:cNvSpPr txBox="1"/>
          <p:nvPr/>
        </p:nvSpPr>
        <p:spPr>
          <a:xfrm>
            <a:off x="652823" y="4310712"/>
            <a:ext cx="5034965" cy="369332"/>
          </a:xfrm>
          <a:prstGeom prst="rect">
            <a:avLst/>
          </a:prstGeom>
          <a:noFill/>
        </p:spPr>
        <p:txBody>
          <a:bodyPr wrap="none" lIns="91438" tIns="45719" rIns="91438" bIns="45719" rtlCol="0">
            <a:spAutoFit/>
          </a:bodyPr>
          <a:lstStyle/>
          <a:p>
            <a:r>
              <a:rPr lang="en-US" dirty="0" smtClean="0"/>
              <a:t>Small differences in 2100 become far larger by 2500</a:t>
            </a:r>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3869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Graphical user interface, histogram&#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597AFFF-4D3E-4CE8-BB8D-45AC1126E45C}"/>
              </a:ext>
            </a:extLst>
          </p:cNvPr>
          <p:cNvPicPr>
            <a:picLocks noChangeAspect="1"/>
          </p:cNvPicPr>
          <p:nvPr/>
        </p:nvPicPr>
        <p:blipFill>
          <a:blip r:embed="rId2"/>
          <a:stretch>
            <a:fillRect/>
          </a:stretch>
        </p:blipFill>
        <p:spPr>
          <a:xfrm>
            <a:off x="1088752" y="1337695"/>
            <a:ext cx="7186968" cy="2970303"/>
          </a:xfrm>
          <a:prstGeom prst="rect">
            <a:avLst/>
          </a:prstGeom>
        </p:spPr>
      </p:pic>
      <p:sp>
        <p:nvSpPr>
          <p:cNvPr id="6"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90A7BDE-F3FA-4F45-A4FB-83BCC34CA76C}"/>
              </a:ext>
            </a:extLst>
          </p:cNvPr>
          <p:cNvSpPr txBox="1">
            <a:spLocks/>
          </p:cNvSpPr>
          <p:nvPr/>
        </p:nvSpPr>
        <p:spPr>
          <a:xfrm>
            <a:off x="0" y="-122483"/>
            <a:ext cx="8229600" cy="857250"/>
          </a:xfrm>
          <a:prstGeom prst="rect">
            <a:avLst/>
          </a:prstGeom>
        </p:spPr>
        <p:txBody>
          <a:bodyPr vert="horz" lIns="91438" tIns="45719" rIns="91438" bIns="45719"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700" b="1" dirty="0"/>
              <a:t>Mid-Latitude Glaciers</a:t>
            </a:r>
          </a:p>
        </p:txBody>
      </p:sp>
      <p:sp>
        <p:nvSpPr>
          <p:cNvPr id="7" name="Rectangle 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AEDF82E-8256-490E-AFC9-511B4C41449E}"/>
              </a:ext>
            </a:extLst>
          </p:cNvPr>
          <p:cNvSpPr/>
          <p:nvPr/>
        </p:nvSpPr>
        <p:spPr>
          <a:xfrm>
            <a:off x="16" y="525782"/>
            <a:ext cx="3132000" cy="7429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1400" dirty="0"/>
          </a:p>
        </p:txBody>
      </p:sp>
      <p:sp>
        <p:nvSpPr>
          <p:cNvPr id="9" name="Rectangle 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E747F85-F907-4EFB-BBDC-17AB7BDE8520}"/>
              </a:ext>
            </a:extLst>
          </p:cNvPr>
          <p:cNvSpPr/>
          <p:nvPr/>
        </p:nvSpPr>
        <p:spPr>
          <a:xfrm>
            <a:off x="3254313" y="310594"/>
            <a:ext cx="4315314" cy="923328"/>
          </a:xfrm>
          <a:prstGeom prst="rect">
            <a:avLst/>
          </a:prstGeom>
          <a:solidFill>
            <a:schemeClr val="tx2">
              <a:lumMod val="40000"/>
              <a:lumOff val="60000"/>
            </a:schemeClr>
          </a:solidFill>
          <a:effectLst>
            <a:outerShdw blurRad="50800" dist="38100" dir="2700000" algn="tl" rotWithShape="0">
              <a:prstClr val="black">
                <a:alpha val="40000"/>
              </a:prstClr>
            </a:outerShdw>
          </a:effectLst>
        </p:spPr>
        <p:txBody>
          <a:bodyPr wrap="square" lIns="91438" tIns="45719" rIns="91438" bIns="45719">
            <a:spAutoFit/>
          </a:bodyPr>
          <a:lstStyle/>
          <a:p>
            <a:pPr algn="ctr"/>
            <a:r>
              <a:rPr lang="en-US" b="1" dirty="0"/>
              <a:t>Substantial Remnants at 1.5°C, </a:t>
            </a:r>
            <a:endParaRPr lang="en-US" b="1" dirty="0" smtClean="0"/>
          </a:p>
          <a:p>
            <a:pPr algn="ctr"/>
            <a:r>
              <a:rPr lang="en-US" b="1" dirty="0" smtClean="0"/>
              <a:t>Nearly All Lost with Even 2</a:t>
            </a:r>
            <a:r>
              <a:rPr lang="en-US" b="1" dirty="0"/>
              <a:t>°</a:t>
            </a:r>
            <a:r>
              <a:rPr lang="en-US" b="1" dirty="0" smtClean="0"/>
              <a:t>C Overshoot</a:t>
            </a:r>
          </a:p>
          <a:p>
            <a:pPr algn="ctr"/>
            <a:r>
              <a:rPr lang="en-US" b="1" dirty="0" smtClean="0"/>
              <a:t>Many Centuries to Recover (even at 1.5°C)</a:t>
            </a:r>
            <a:endParaRPr lang="en-GB" dirty="0"/>
          </a:p>
        </p:txBody>
      </p:sp>
      <p:sp>
        <p:nvSpPr>
          <p:cNvPr id="10" name="TextBox 9">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FE7959C-EA47-4C9F-B6B1-8042FA6CD7D0}"/>
              </a:ext>
            </a:extLst>
          </p:cNvPr>
          <p:cNvSpPr txBox="1"/>
          <p:nvPr/>
        </p:nvSpPr>
        <p:spPr>
          <a:xfrm>
            <a:off x="1260174" y="4904147"/>
            <a:ext cx="1674518" cy="200053"/>
          </a:xfrm>
          <a:prstGeom prst="rect">
            <a:avLst/>
          </a:prstGeom>
          <a:noFill/>
        </p:spPr>
        <p:txBody>
          <a:bodyPr wrap="square" lIns="91438" tIns="45719" rIns="91438" bIns="45719" rtlCol="0">
            <a:spAutoFit/>
          </a:bodyPr>
          <a:lstStyle/>
          <a:p>
            <a:r>
              <a:rPr lang="en-US" sz="700" dirty="0">
                <a:solidFill>
                  <a:schemeClr val="bg1">
                    <a:lumMod val="50000"/>
                  </a:schemeClr>
                </a:solidFill>
              </a:rPr>
              <a:t>Figures based on </a:t>
            </a:r>
            <a:r>
              <a:rPr lang="en-US" sz="700" dirty="0" err="1">
                <a:solidFill>
                  <a:schemeClr val="bg1">
                    <a:lumMod val="50000"/>
                  </a:schemeClr>
                </a:solidFill>
              </a:rPr>
              <a:t>Marzeion</a:t>
            </a:r>
            <a:r>
              <a:rPr lang="en-US" sz="700" dirty="0">
                <a:solidFill>
                  <a:schemeClr val="bg1">
                    <a:lumMod val="50000"/>
                  </a:schemeClr>
                </a:solidFill>
              </a:rPr>
              <a:t> et al (2012)</a:t>
            </a:r>
          </a:p>
        </p:txBody>
      </p:sp>
      <p:pic>
        <p:nvPicPr>
          <p:cNvPr id="11" name="Picture 10" descr="Graphical user interface, text, application, email&#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DC6668A-A1BD-4CCA-B92F-1329822B5E59}"/>
              </a:ext>
            </a:extLst>
          </p:cNvPr>
          <p:cNvPicPr>
            <a:picLocks noChangeAspect="1"/>
          </p:cNvPicPr>
          <p:nvPr/>
        </p:nvPicPr>
        <p:blipFill>
          <a:blip r:embed="rId3"/>
          <a:stretch>
            <a:fillRect/>
          </a:stretch>
        </p:blipFill>
        <p:spPr>
          <a:xfrm>
            <a:off x="1260174" y="4284919"/>
            <a:ext cx="3101496" cy="665597"/>
          </a:xfrm>
          <a:prstGeom prst="rect">
            <a:avLst/>
          </a:prstGeom>
        </p:spPr>
      </p:pic>
      <p:pic>
        <p:nvPicPr>
          <p:cNvPr id="12" name="Picture 11" descr="A picture containing food&#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B5A7DBE-138D-4E42-9FA7-99A4679AED50}"/>
              </a:ext>
            </a:extLst>
          </p:cNvPr>
          <p:cNvPicPr>
            <a:picLocks noChangeAspect="1"/>
          </p:cNvPicPr>
          <p:nvPr/>
        </p:nvPicPr>
        <p:blipFill>
          <a:blip r:embed="rId4" cstate="hq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tretch>
            <a:fillRect/>
          </a:stretch>
        </p:blipFill>
        <p:spPr>
          <a:xfrm>
            <a:off x="7447331" y="1"/>
            <a:ext cx="1656778" cy="1377197"/>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7546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9927" y="205979"/>
            <a:ext cx="8795926" cy="857250"/>
          </a:xfrm>
        </p:spPr>
        <p:txBody>
          <a:bodyPr>
            <a:noAutofit/>
          </a:bodyPr>
          <a:lstStyle/>
          <a:p>
            <a:r>
              <a:rPr lang="en-US" sz="3600" b="1" dirty="0" smtClean="0">
                <a:solidFill>
                  <a:schemeClr val="tx2"/>
                </a:solidFill>
              </a:rPr>
              <a:t>Potential Inputs and Strategies (others?)</a:t>
            </a:r>
            <a:endParaRPr lang="en-US" sz="3600" b="1" dirty="0">
              <a:solidFill>
                <a:schemeClr val="tx2"/>
              </a:solidFill>
            </a:endParaRPr>
          </a:p>
        </p:txBody>
      </p:sp>
      <p:sp>
        <p:nvSpPr>
          <p:cNvPr id="3" name="Content Placeholder 2"/>
          <p:cNvSpPr>
            <a:spLocks noGrp="1"/>
          </p:cNvSpPr>
          <p:nvPr>
            <p:ph idx="1"/>
          </p:nvPr>
        </p:nvSpPr>
        <p:spPr>
          <a:xfrm>
            <a:off x="457201" y="1063228"/>
            <a:ext cx="8366948" cy="3800401"/>
          </a:xfrm>
        </p:spPr>
        <p:txBody>
          <a:bodyPr>
            <a:normAutofit fontScale="85000" lnSpcReduction="20000"/>
          </a:bodyPr>
          <a:lstStyle/>
          <a:p>
            <a:r>
              <a:rPr lang="en-US" dirty="0" err="1" smtClean="0"/>
              <a:t>SEDs</a:t>
            </a:r>
            <a:r>
              <a:rPr lang="en-US" dirty="0" smtClean="0"/>
              <a:t>: Day of Climate System Services from Cryosphere at future SB session</a:t>
            </a:r>
          </a:p>
          <a:p>
            <a:endParaRPr lang="en-US" dirty="0" smtClean="0"/>
          </a:p>
          <a:p>
            <a:r>
              <a:rPr lang="en-US" dirty="0" smtClean="0"/>
              <a:t>LTGG and Second Periodic Review: Paris Long-term Temperature Goal: COP-25 re-committed to 2°C, pursuing efforts towards below 1.5°C and not to </a:t>
            </a:r>
            <a:r>
              <a:rPr lang="en-US" dirty="0" smtClean="0"/>
              <a:t>re-negotiate</a:t>
            </a:r>
            <a:r>
              <a:rPr lang="en-US" dirty="0" smtClean="0"/>
              <a:t> those temperature goals</a:t>
            </a:r>
          </a:p>
          <a:p>
            <a:pPr>
              <a:buNone/>
            </a:pPr>
            <a:r>
              <a:rPr lang="en-US" dirty="0" smtClean="0"/>
              <a:t> – </a:t>
            </a:r>
            <a:r>
              <a:rPr lang="en-US" b="1" i="1" dirty="0" smtClean="0"/>
              <a:t>but “long-term” has never been defined, </a:t>
            </a:r>
            <a:r>
              <a:rPr lang="en-US" dirty="0" smtClean="0"/>
              <a:t>and is potentially open for discussion/negotiation</a:t>
            </a:r>
          </a:p>
          <a:p>
            <a:pPr>
              <a:buNone/>
            </a:pPr>
            <a:r>
              <a:rPr lang="en-US" dirty="0" smtClean="0"/>
              <a:t>	</a:t>
            </a:r>
            <a:endParaRPr lang="en-US" dirty="0" smtClean="0"/>
          </a:p>
          <a:p>
            <a:pPr>
              <a:buNone/>
            </a:pPr>
            <a:endParaRPr lang="en-US" dirty="0" smtClean="0"/>
          </a:p>
        </p:txBody>
      </p:sp>
      <p:sp>
        <p:nvSpPr>
          <p:cNvPr id="4" name="TextBox 3"/>
          <p:cNvSpPr txBox="1"/>
          <p:nvPr/>
        </p:nvSpPr>
        <p:spPr>
          <a:xfrm>
            <a:off x="7714074" y="4612594"/>
            <a:ext cx="184666" cy="369332"/>
          </a:xfrm>
          <a:prstGeom prst="rect">
            <a:avLst/>
          </a:prstGeom>
          <a:noFill/>
        </p:spPr>
        <p:txBody>
          <a:bodyPr wrap="none" lIns="91438" tIns="45719" rIns="91438" bIns="45719" rtlCol="0">
            <a:spAutoFit/>
          </a:bodyPr>
          <a:lstStyle/>
          <a:p>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9927" y="205979"/>
            <a:ext cx="8795926" cy="857250"/>
          </a:xfrm>
        </p:spPr>
        <p:txBody>
          <a:bodyPr>
            <a:noAutofit/>
          </a:bodyPr>
          <a:lstStyle/>
          <a:p>
            <a:r>
              <a:rPr lang="en-US" sz="3600" b="1" dirty="0" smtClean="0">
                <a:solidFill>
                  <a:schemeClr val="tx2"/>
                </a:solidFill>
              </a:rPr>
              <a:t>Next </a:t>
            </a:r>
            <a:r>
              <a:rPr lang="en-US" sz="3600" b="1" dirty="0" smtClean="0">
                <a:solidFill>
                  <a:schemeClr val="tx2"/>
                </a:solidFill>
              </a:rPr>
              <a:t>Steps</a:t>
            </a:r>
            <a:r>
              <a:rPr lang="en-US" sz="3600" b="1" dirty="0" smtClean="0">
                <a:solidFill>
                  <a:schemeClr val="tx2"/>
                </a:solidFill>
              </a:rPr>
              <a:t>?</a:t>
            </a:r>
            <a:endParaRPr lang="en-US" sz="3600" b="1" dirty="0">
              <a:solidFill>
                <a:schemeClr val="tx2"/>
              </a:solidFill>
            </a:endParaRPr>
          </a:p>
        </p:txBody>
      </p:sp>
      <p:sp>
        <p:nvSpPr>
          <p:cNvPr id="3" name="Content Placeholder 2"/>
          <p:cNvSpPr>
            <a:spLocks noGrp="1"/>
          </p:cNvSpPr>
          <p:nvPr>
            <p:ph idx="1"/>
          </p:nvPr>
        </p:nvSpPr>
        <p:spPr>
          <a:xfrm>
            <a:off x="457201" y="1063228"/>
            <a:ext cx="8366948" cy="3800401"/>
          </a:xfrm>
        </p:spPr>
        <p:txBody>
          <a:bodyPr>
            <a:normAutofit fontScale="62500" lnSpcReduction="20000"/>
          </a:bodyPr>
          <a:lstStyle/>
          <a:p>
            <a:r>
              <a:rPr lang="en-US" dirty="0" smtClean="0"/>
              <a:t>Define “Long-term” (as 2300 or 2500)</a:t>
            </a:r>
          </a:p>
          <a:p>
            <a:r>
              <a:rPr lang="en-US" dirty="0" smtClean="0"/>
              <a:t>Alternatively, introduce new measure: “sustainable long-term temperature goal”, “SLTTG” (or safest Earth stabilization temperature** – new IPCC SR after AR6?)</a:t>
            </a:r>
            <a:endParaRPr lang="en-US" dirty="0" smtClean="0"/>
          </a:p>
          <a:p>
            <a:r>
              <a:rPr lang="en-US" dirty="0" smtClean="0"/>
              <a:t>Forces reckoning with processes set in motion and irreversible due to emissions between 2021-2030</a:t>
            </a:r>
          </a:p>
          <a:p>
            <a:r>
              <a:rPr lang="en-US" dirty="0" smtClean="0"/>
              <a:t>Focus on upcoming SB meetings and 2</a:t>
            </a:r>
            <a:r>
              <a:rPr lang="en-US" baseline="30000" dirty="0" smtClean="0"/>
              <a:t>nd</a:t>
            </a:r>
            <a:r>
              <a:rPr lang="en-US" dirty="0" smtClean="0"/>
              <a:t> Periodic </a:t>
            </a:r>
            <a:r>
              <a:rPr lang="en-US" dirty="0" smtClean="0"/>
              <a:t>Review</a:t>
            </a:r>
            <a:endParaRPr lang="en-US" dirty="0" smtClean="0"/>
          </a:p>
          <a:p>
            <a:r>
              <a:rPr lang="en-US" dirty="0" smtClean="0"/>
              <a:t>Key role for RINGO constituency as “research and independent”, together with concerned Parties?</a:t>
            </a:r>
          </a:p>
          <a:p>
            <a:endParaRPr lang="en-US" dirty="0" smtClean="0"/>
          </a:p>
          <a:p>
            <a:pPr>
              <a:buNone/>
            </a:pPr>
            <a:r>
              <a:rPr lang="en-US" sz="2880" dirty="0" smtClean="0"/>
              <a:t>**2°C (and even 1.5°C) unfortunately not a sustainable Earth system temperature, based on </a:t>
            </a:r>
            <a:r>
              <a:rPr lang="en-US" sz="2880" dirty="0" err="1" smtClean="0"/>
              <a:t>paleo</a:t>
            </a:r>
            <a:r>
              <a:rPr lang="en-US" sz="2880" dirty="0" smtClean="0"/>
              <a:t> records, so “pursue efforts to return below 1°C”</a:t>
            </a:r>
            <a:r>
              <a:rPr lang="en-US" sz="2880" dirty="0" smtClean="0"/>
              <a:t> likely advisable </a:t>
            </a:r>
            <a:endParaRPr lang="en-US" sz="2880" dirty="0" smtClean="0"/>
          </a:p>
        </p:txBody>
      </p:sp>
      <p:sp>
        <p:nvSpPr>
          <p:cNvPr id="4" name="TextBox 3"/>
          <p:cNvSpPr txBox="1"/>
          <p:nvPr/>
        </p:nvSpPr>
        <p:spPr>
          <a:xfrm>
            <a:off x="7714074" y="4612594"/>
            <a:ext cx="184666" cy="369332"/>
          </a:xfrm>
          <a:prstGeom prst="rect">
            <a:avLst/>
          </a:prstGeom>
          <a:noFill/>
        </p:spPr>
        <p:txBody>
          <a:bodyPr wrap="none" lIns="91438" tIns="45719" rIns="91438" bIns="45719" rtlCol="0">
            <a:spAutoFit/>
          </a:bodyPr>
          <a:lstStyle/>
          <a:p>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Scope of the Second Periodic Review</a:t>
            </a:r>
            <a:br>
              <a:rPr lang="en-US" b="1" dirty="0" smtClean="0">
                <a:solidFill>
                  <a:schemeClr val="tx2"/>
                </a:solidFill>
              </a:rPr>
            </a:br>
            <a:r>
              <a:rPr lang="en-US" sz="3556" b="1" dirty="0" smtClean="0">
                <a:solidFill>
                  <a:schemeClr val="tx2"/>
                </a:solidFill>
              </a:rPr>
              <a:t>(Agenda items 3(a) and (</a:t>
            </a:r>
            <a:r>
              <a:rPr lang="en-US" sz="3556" b="1" dirty="0" err="1" smtClean="0">
                <a:solidFill>
                  <a:schemeClr val="tx2"/>
                </a:solidFill>
              </a:rPr>
              <a:t>b</a:t>
            </a:r>
            <a:r>
              <a:rPr lang="en-US" sz="3556" b="1" dirty="0" smtClean="0">
                <a:solidFill>
                  <a:schemeClr val="tx2"/>
                </a:solidFill>
              </a:rPr>
              <a:t>) at COP-25)</a:t>
            </a:r>
            <a:endParaRPr lang="en-US" sz="3556" b="1" dirty="0">
              <a:solidFill>
                <a:schemeClr val="tx2"/>
              </a:solidFill>
            </a:endParaRPr>
          </a:p>
        </p:txBody>
      </p:sp>
      <p:sp>
        <p:nvSpPr>
          <p:cNvPr id="3" name="Content Placeholder 2"/>
          <p:cNvSpPr>
            <a:spLocks noGrp="1"/>
          </p:cNvSpPr>
          <p:nvPr>
            <p:ph idx="1"/>
          </p:nvPr>
        </p:nvSpPr>
        <p:spPr/>
        <p:txBody>
          <a:bodyPr>
            <a:normAutofit fontScale="55000" lnSpcReduction="20000"/>
          </a:bodyPr>
          <a:lstStyle/>
          <a:p>
            <a:pPr>
              <a:buNone/>
            </a:pPr>
            <a:r>
              <a:rPr lang="en-US" i="1" dirty="0" smtClean="0"/>
              <a:t>4.  Decides </a:t>
            </a:r>
            <a:r>
              <a:rPr lang="en-US" dirty="0" smtClean="0"/>
              <a:t>that the second periodic review should, in accordance with the relevant principles and provisions of the Convention and on the basis of the best available science: </a:t>
            </a:r>
          </a:p>
          <a:p>
            <a:r>
              <a:rPr lang="en-US" dirty="0" smtClean="0"/>
              <a:t>(a) Enhance Parties’ understanding of: </a:t>
            </a:r>
          </a:p>
          <a:p>
            <a:pPr lvl="1"/>
            <a:r>
              <a:rPr lang="en-US" dirty="0" smtClean="0"/>
              <a:t>(</a:t>
            </a:r>
            <a:r>
              <a:rPr lang="en-US" dirty="0" err="1" smtClean="0"/>
              <a:t>i</a:t>
            </a:r>
            <a:r>
              <a:rPr lang="en-US" dirty="0" smtClean="0"/>
              <a:t>) The long-term global goal and scenarios towards achieving it in the light of the ultimate objective of the Convention; </a:t>
            </a:r>
          </a:p>
          <a:p>
            <a:pPr lvl="1"/>
            <a:r>
              <a:rPr lang="en-US" dirty="0" smtClean="0"/>
              <a:t>(ii) Progress made in relation to addressing information and knowledge gaps, including with regard to scenarios to achieve the long-term global goal and the range of associated impacts, since the completion of the 2013–2015 review; </a:t>
            </a:r>
          </a:p>
          <a:p>
            <a:pPr lvl="1"/>
            <a:r>
              <a:rPr lang="en-US" dirty="0" smtClean="0"/>
              <a:t>(iii) Challenges and opportunities for achieving the long-term global goal with a view to ensuring the effective implementation of the Convention; </a:t>
            </a:r>
          </a:p>
          <a:p>
            <a:r>
              <a:rPr lang="en-US" dirty="0" smtClean="0"/>
              <a:t>(</a:t>
            </a:r>
            <a:r>
              <a:rPr lang="en-US" dirty="0" err="1" smtClean="0"/>
              <a:t>b</a:t>
            </a:r>
            <a:r>
              <a:rPr lang="en-US" dirty="0" smtClean="0"/>
              <a:t>) [Enhance Parties’ understanding of] [Assess] the overall aggregated effect of the steps taken by Parties in order to achieve the long-term global goal in the light of the ultimate objective of the Convention;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9927" y="205979"/>
            <a:ext cx="8795926" cy="857250"/>
          </a:xfrm>
        </p:spPr>
        <p:txBody>
          <a:bodyPr>
            <a:noAutofit/>
          </a:bodyPr>
          <a:lstStyle/>
          <a:p>
            <a:r>
              <a:rPr lang="en-US" sz="3600" b="1" dirty="0" smtClean="0">
                <a:solidFill>
                  <a:schemeClr val="tx2"/>
                </a:solidFill>
              </a:rPr>
              <a:t>Cryosphere in UNFCCC</a:t>
            </a:r>
            <a:endParaRPr lang="en-US" sz="3600" b="1" dirty="0">
              <a:solidFill>
                <a:schemeClr val="tx2"/>
              </a:solidFill>
            </a:endParaRPr>
          </a:p>
        </p:txBody>
      </p:sp>
      <p:sp>
        <p:nvSpPr>
          <p:cNvPr id="3" name="Content Placeholder 2"/>
          <p:cNvSpPr>
            <a:spLocks noGrp="1"/>
          </p:cNvSpPr>
          <p:nvPr>
            <p:ph idx="1"/>
          </p:nvPr>
        </p:nvSpPr>
        <p:spPr>
          <a:xfrm>
            <a:off x="457201" y="1063228"/>
            <a:ext cx="8366948" cy="3918697"/>
          </a:xfrm>
        </p:spPr>
        <p:txBody>
          <a:bodyPr>
            <a:normAutofit fontScale="70000" lnSpcReduction="20000"/>
          </a:bodyPr>
          <a:lstStyle/>
          <a:p>
            <a:r>
              <a:rPr lang="en-US" dirty="0" smtClean="0"/>
              <a:t>Traditionally seen as indicator/”early warning” of climate change, focus on impacts in Arctic and mountain regions</a:t>
            </a:r>
          </a:p>
          <a:p>
            <a:endParaRPr lang="en-US" dirty="0" smtClean="0"/>
          </a:p>
          <a:p>
            <a:r>
              <a:rPr lang="en-US" dirty="0" smtClean="0"/>
              <a:t>AR5 and SROCC began raising global feedbacks, but no follow-up on Cryosphere portions of 2019 </a:t>
            </a:r>
            <a:r>
              <a:rPr lang="en-US" dirty="0" err="1" smtClean="0"/>
              <a:t>SRs</a:t>
            </a:r>
            <a:r>
              <a:rPr lang="en-US" dirty="0" smtClean="0"/>
              <a:t> as was done on Oceans and Lands (dedicated full-day </a:t>
            </a:r>
            <a:r>
              <a:rPr lang="en-US" dirty="0" err="1" smtClean="0"/>
              <a:t>SEDs</a:t>
            </a:r>
            <a:r>
              <a:rPr lang="en-US" dirty="0" smtClean="0"/>
              <a:t> in Nov/Dec 2020)</a:t>
            </a:r>
          </a:p>
          <a:p>
            <a:endParaRPr lang="en-US" dirty="0" smtClean="0"/>
          </a:p>
          <a:p>
            <a:r>
              <a:rPr lang="en-US" dirty="0" smtClean="0"/>
              <a:t>Science has shifted to threat not within Cryosphere, but FROM Cryosphere on global systems – yet policy makers (including UK Presidency) still associate Cryosphere with local (in-cryosphere regions) impacts only</a:t>
            </a:r>
            <a:endParaRPr lang="en-US" dirty="0" smtClean="0"/>
          </a:p>
          <a:p>
            <a:pPr>
              <a:buNone/>
            </a:pPr>
            <a:endParaRPr lang="en-US" dirty="0" smtClean="0"/>
          </a:p>
          <a:p>
            <a:pPr>
              <a:buNone/>
            </a:pPr>
            <a:endParaRPr lang="en-US" sz="2800" b="1" i="1" dirty="0" smtClean="0"/>
          </a:p>
        </p:txBody>
      </p:sp>
      <p:sp>
        <p:nvSpPr>
          <p:cNvPr id="4" name="TextBox 3"/>
          <p:cNvSpPr txBox="1"/>
          <p:nvPr/>
        </p:nvSpPr>
        <p:spPr>
          <a:xfrm>
            <a:off x="7714074" y="4612594"/>
            <a:ext cx="184666" cy="369332"/>
          </a:xfrm>
          <a:prstGeom prst="rect">
            <a:avLst/>
          </a:prstGeom>
          <a:noFill/>
        </p:spPr>
        <p:txBody>
          <a:bodyPr wrap="none" lIns="91438" tIns="45719" rIns="91438" bIns="45719" rtlCol="0">
            <a:spAutoFit/>
          </a:bodyPr>
          <a:lstStyle/>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9927" y="205979"/>
            <a:ext cx="8795926" cy="857250"/>
          </a:xfrm>
        </p:spPr>
        <p:txBody>
          <a:bodyPr>
            <a:noAutofit/>
          </a:bodyPr>
          <a:lstStyle/>
          <a:p>
            <a:r>
              <a:rPr lang="en-US" sz="3600" b="1" dirty="0" smtClean="0">
                <a:solidFill>
                  <a:schemeClr val="tx2"/>
                </a:solidFill>
              </a:rPr>
              <a:t>Cryosphere Climate Syste</a:t>
            </a:r>
            <a:r>
              <a:rPr lang="en-US" sz="3600" b="1" dirty="0" smtClean="0">
                <a:solidFill>
                  <a:schemeClr val="tx2"/>
                </a:solidFill>
              </a:rPr>
              <a:t>m Services</a:t>
            </a:r>
            <a:endParaRPr lang="en-US" sz="3600" b="1" dirty="0">
              <a:solidFill>
                <a:schemeClr val="tx2"/>
              </a:solidFill>
            </a:endParaRPr>
          </a:p>
        </p:txBody>
      </p:sp>
      <p:sp>
        <p:nvSpPr>
          <p:cNvPr id="3" name="Content Placeholder 2"/>
          <p:cNvSpPr>
            <a:spLocks noGrp="1"/>
          </p:cNvSpPr>
          <p:nvPr>
            <p:ph idx="1"/>
          </p:nvPr>
        </p:nvSpPr>
        <p:spPr>
          <a:xfrm>
            <a:off x="457201" y="1063228"/>
            <a:ext cx="8366948" cy="3918697"/>
          </a:xfrm>
        </p:spPr>
        <p:txBody>
          <a:bodyPr>
            <a:normAutofit fontScale="70000" lnSpcReduction="20000"/>
          </a:bodyPr>
          <a:lstStyle/>
          <a:p>
            <a:r>
              <a:rPr lang="en-US" dirty="0" smtClean="0"/>
              <a:t>S</a:t>
            </a:r>
            <a:r>
              <a:rPr lang="en-US" dirty="0" smtClean="0"/>
              <a:t>harp </a:t>
            </a:r>
            <a:r>
              <a:rPr lang="en-US" dirty="0" smtClean="0"/>
              <a:t>need due to bring in irreversible overshoot impacts</a:t>
            </a:r>
            <a:r>
              <a:rPr lang="en-US" dirty="0" smtClean="0"/>
              <a:t> </a:t>
            </a:r>
            <a:r>
              <a:rPr lang="en-US" dirty="0" smtClean="0"/>
              <a:t>FROM </a:t>
            </a:r>
            <a:r>
              <a:rPr lang="en-US" dirty="0" smtClean="0"/>
              <a:t>cryosphere:</a:t>
            </a:r>
          </a:p>
          <a:p>
            <a:pPr lvl="1"/>
            <a:r>
              <a:rPr lang="en-US" dirty="0" smtClean="0"/>
              <a:t>Arctic sea ice (decades)</a:t>
            </a:r>
          </a:p>
          <a:p>
            <a:pPr lvl="1"/>
            <a:r>
              <a:rPr lang="en-US" dirty="0" smtClean="0"/>
              <a:t>Permafrost emissions (1-2 centuries after single thaw, even post-refreeze)</a:t>
            </a:r>
          </a:p>
          <a:p>
            <a:pPr lvl="1"/>
            <a:r>
              <a:rPr lang="en-US" dirty="0" smtClean="0"/>
              <a:t>Glacier/snowpack loss (centuries)</a:t>
            </a:r>
          </a:p>
          <a:p>
            <a:pPr lvl="1"/>
            <a:r>
              <a:rPr lang="en-US" dirty="0" smtClean="0"/>
              <a:t>Long-term SLR (millennia)</a:t>
            </a:r>
          </a:p>
          <a:p>
            <a:pPr lvl="1"/>
            <a:r>
              <a:rPr lang="en-US" dirty="0" smtClean="0"/>
              <a:t>(Polar) ocean acidification (tens of millennia – 50-70,000)</a:t>
            </a:r>
            <a:endParaRPr lang="en-US" dirty="0" smtClean="0"/>
          </a:p>
          <a:p>
            <a:r>
              <a:rPr lang="en-US" dirty="0" smtClean="0"/>
              <a:t>Clear implications for 2030 emissions targets, since missing those targets de facto means overshoot of 1.5°/2°C Paris goals (</a:t>
            </a:r>
            <a:r>
              <a:rPr lang="en-US" dirty="0" smtClean="0"/>
              <a:t>50x30 Coalition) – which means no-return response from Cryosphere</a:t>
            </a:r>
            <a:endParaRPr lang="en-US" dirty="0" smtClean="0"/>
          </a:p>
        </p:txBody>
      </p:sp>
      <p:sp>
        <p:nvSpPr>
          <p:cNvPr id="4" name="TextBox 3"/>
          <p:cNvSpPr txBox="1"/>
          <p:nvPr/>
        </p:nvSpPr>
        <p:spPr>
          <a:xfrm>
            <a:off x="7714074" y="4612594"/>
            <a:ext cx="184666" cy="369332"/>
          </a:xfrm>
          <a:prstGeom prst="rect">
            <a:avLst/>
          </a:prstGeom>
          <a:noFill/>
        </p:spPr>
        <p:txBody>
          <a:bodyPr wrap="none" lIns="91438" tIns="45719" rIns="91438" bIns="45719" rtlCol="0">
            <a:spAutoFit/>
          </a:bodyPr>
          <a:lstStyle/>
          <a:p>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84DE24F-E54E-C248-85D1-D66C1EA199B7}"/>
              </a:ext>
            </a:extLst>
          </p:cNvPr>
          <p:cNvSpPr>
            <a:spLocks noGrp="1"/>
          </p:cNvSpPr>
          <p:nvPr>
            <p:ph type="title"/>
          </p:nvPr>
        </p:nvSpPr>
        <p:spPr>
          <a:xfrm>
            <a:off x="539278" y="116886"/>
            <a:ext cx="8363666" cy="1012663"/>
          </a:xfrm>
        </p:spPr>
        <p:txBody>
          <a:bodyPr>
            <a:noAutofit/>
          </a:bodyPr>
          <a:lstStyle/>
          <a:p>
            <a:pPr algn="ctr"/>
            <a:r>
              <a:rPr lang="en-US" sz="3200" b="1" dirty="0"/>
              <a:t>Ocean Acidification: CO</a:t>
            </a:r>
            <a:r>
              <a:rPr lang="en-US" sz="3200" b="1" baseline="-25000" dirty="0"/>
              <a:t>2</a:t>
            </a:r>
            <a:r>
              <a:rPr lang="en-US" sz="3200" b="1" dirty="0"/>
              <a:t> → Carbonic acid </a:t>
            </a:r>
            <a:br>
              <a:rPr lang="en-US" sz="3200" b="1" dirty="0"/>
            </a:br>
            <a:r>
              <a:rPr lang="en-US" sz="3200" b="1" dirty="0"/>
              <a:t>Colder and fresher waters more susceptible</a:t>
            </a:r>
            <a:endParaRPr lang="en-US" sz="3200" b="1" baseline="-25000" dirty="0"/>
          </a:p>
        </p:txBody>
      </p:sp>
      <p:pic>
        <p:nvPicPr>
          <p:cNvPr id="5" name="Picture 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C664244-8ED2-2B42-B511-AC46D9FD9C2E}"/>
              </a:ext>
            </a:extLst>
          </p:cNvPr>
          <p:cNvPicPr>
            <a:picLocks noChangeAspect="1"/>
          </p:cNvPicPr>
          <p:nvPr/>
        </p:nvPicPr>
        <p:blipFill rotWithShape="1">
          <a:blip r:embed="rId2"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1" y="1243954"/>
            <a:ext cx="5123828" cy="3786246"/>
          </a:xfrm>
          <a:prstGeom prst="rect">
            <a:avLst/>
          </a:prstGeom>
        </p:spPr>
      </p:pic>
      <p:sp>
        <p:nvSpPr>
          <p:cNvPr id="3" name="TextBox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35551D16-5F84-9C4A-8B6B-B2596D73DF87}"/>
              </a:ext>
            </a:extLst>
          </p:cNvPr>
          <p:cNvSpPr txBox="1"/>
          <p:nvPr/>
        </p:nvSpPr>
        <p:spPr>
          <a:xfrm>
            <a:off x="6961477" y="4571337"/>
            <a:ext cx="1976268" cy="346247"/>
          </a:xfrm>
          <a:prstGeom prst="rect">
            <a:avLst/>
          </a:prstGeom>
          <a:noFill/>
        </p:spPr>
        <p:txBody>
          <a:bodyPr wrap="square" lIns="68577" tIns="34289" rIns="68577" bIns="34289" rtlCol="0">
            <a:spAutoFit/>
          </a:bodyPr>
          <a:lstStyle/>
          <a:p>
            <a:r>
              <a:rPr lang="en-US" dirty="0"/>
              <a:t>IPCC SROCC (2019)</a:t>
            </a:r>
          </a:p>
        </p:txBody>
      </p:sp>
      <p:sp>
        <p:nvSpPr>
          <p:cNvPr id="6" name="TextBox 5"/>
          <p:cNvSpPr txBox="1"/>
          <p:nvPr/>
        </p:nvSpPr>
        <p:spPr>
          <a:xfrm>
            <a:off x="4435343" y="1386593"/>
            <a:ext cx="3800367" cy="346249"/>
          </a:xfrm>
          <a:prstGeom prst="rect">
            <a:avLst/>
          </a:prstGeom>
          <a:noFill/>
        </p:spPr>
        <p:txBody>
          <a:bodyPr wrap="none" lIns="68579" tIns="34289" rIns="68579" bIns="34289" rtlCol="0">
            <a:spAutoFit/>
          </a:bodyPr>
          <a:lstStyle/>
          <a:p>
            <a:r>
              <a:rPr lang="en-US" dirty="0"/>
              <a:t>High emissions world (3-4°C) year 2100</a:t>
            </a:r>
            <a:endParaRPr lang="sv-SE" dirty="0"/>
          </a:p>
        </p:txBody>
      </p:sp>
      <p:sp>
        <p:nvSpPr>
          <p:cNvPr id="7" name="TextBox 6"/>
          <p:cNvSpPr txBox="1"/>
          <p:nvPr/>
        </p:nvSpPr>
        <p:spPr>
          <a:xfrm>
            <a:off x="4435344" y="3225561"/>
            <a:ext cx="3742948" cy="346249"/>
          </a:xfrm>
          <a:prstGeom prst="rect">
            <a:avLst/>
          </a:prstGeom>
          <a:noFill/>
        </p:spPr>
        <p:txBody>
          <a:bodyPr wrap="none" lIns="68579" tIns="34289" rIns="68579" bIns="34289" rtlCol="0">
            <a:spAutoFit/>
          </a:bodyPr>
          <a:lstStyle/>
          <a:p>
            <a:r>
              <a:rPr lang="en-US" dirty="0"/>
              <a:t>Low emissions world (1.5°C) year 2100</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13294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05979"/>
            <a:ext cx="9144000" cy="857250"/>
          </a:xfrm>
        </p:spPr>
        <p:txBody>
          <a:bodyPr>
            <a:normAutofit fontScale="90000"/>
          </a:bodyPr>
          <a:lstStyle/>
          <a:p>
            <a:r>
              <a:rPr lang="en-US" sz="3200" b="1" dirty="0" smtClean="0"/>
              <a:t>OVERSHOOT MATTERS:  For </a:t>
            </a:r>
            <a:r>
              <a:rPr lang="en-US" sz="3200" b="1" dirty="0"/>
              <a:t>ocean species</a:t>
            </a:r>
            <a:r>
              <a:rPr lang="en-US" sz="3200" b="1" dirty="0" smtClean="0"/>
              <a:t>,</a:t>
            </a:r>
            <a:br>
              <a:rPr lang="en-US" sz="3200" b="1" dirty="0" smtClean="0"/>
            </a:br>
            <a:r>
              <a:rPr lang="en-US" sz="3200" b="1" dirty="0" smtClean="0"/>
              <a:t> acidification essentially </a:t>
            </a:r>
            <a:r>
              <a:rPr lang="en-US" sz="3200" b="1" dirty="0"/>
              <a:t>permanent:</a:t>
            </a:r>
            <a:br>
              <a:rPr lang="en-US" sz="3200" b="1" dirty="0"/>
            </a:br>
            <a:r>
              <a:rPr lang="en-US" sz="3200" b="1" dirty="0"/>
              <a:t>Recovery time from acidification: 50-70,000 years</a:t>
            </a:r>
          </a:p>
        </p:txBody>
      </p:sp>
      <p:sp>
        <p:nvSpPr>
          <p:cNvPr id="5" name="TextBox 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5B566B0-4A65-49A5-9C43-72EF857DA179}"/>
              </a:ext>
            </a:extLst>
          </p:cNvPr>
          <p:cNvSpPr txBox="1"/>
          <p:nvPr/>
        </p:nvSpPr>
        <p:spPr>
          <a:xfrm>
            <a:off x="6693984" y="4805955"/>
            <a:ext cx="2445250" cy="288538"/>
          </a:xfrm>
          <a:prstGeom prst="rect">
            <a:avLst/>
          </a:prstGeom>
          <a:noFill/>
        </p:spPr>
        <p:txBody>
          <a:bodyPr wrap="none" lIns="68573" tIns="34289" rIns="68573" bIns="34289" rtlCol="0">
            <a:spAutoFit/>
          </a:bodyPr>
          <a:lstStyle/>
          <a:p>
            <a:r>
              <a:rPr lang="nb-NO" sz="1400" dirty="0"/>
              <a:t>Amended from Joos et al. 2011 </a:t>
            </a:r>
          </a:p>
        </p:txBody>
      </p:sp>
      <p:grpSp>
        <p:nvGrpSpPr>
          <p:cNvPr id="6" name="Group 1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5685C5F-5C28-451F-B1C7-A12B62793F41}"/>
              </a:ext>
            </a:extLst>
          </p:cNvPr>
          <p:cNvGrpSpPr/>
          <p:nvPr/>
        </p:nvGrpSpPr>
        <p:grpSpPr>
          <a:xfrm>
            <a:off x="3907584" y="1579313"/>
            <a:ext cx="4181110" cy="2873043"/>
            <a:chOff x="4301589" y="1590887"/>
            <a:chExt cx="4181110" cy="2873043"/>
          </a:xfrm>
        </p:grpSpPr>
        <p:pic>
          <p:nvPicPr>
            <p:cNvPr id="14" name="Picture 1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3F45248-79F0-45C2-98DE-188CEF5E9F93}"/>
                </a:ext>
              </a:extLst>
            </p:cNvPr>
            <p:cNvPicPr>
              <a:picLocks noChangeAspect="1"/>
            </p:cNvPicPr>
            <p:nvPr/>
          </p:nvPicPr>
          <p:blipFill rotWithShape="1">
            <a:blip r:embed="rId2" cstate="hq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4301589" y="1590887"/>
              <a:ext cx="4181110" cy="2873043"/>
            </a:xfrm>
            <a:prstGeom prst="rect">
              <a:avLst/>
            </a:prstGeom>
          </p:spPr>
        </p:pic>
        <p:pic>
          <p:nvPicPr>
            <p:cNvPr id="8" name="Picture 7" descr="Chart&#10;&#10;Description automatically generated">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C949C9A-CFFD-4EC1-8DA7-1FA5378E5C2A}"/>
                </a:ext>
              </a:extLst>
            </p:cNvPr>
            <p:cNvPicPr>
              <a:picLocks noChangeAspect="1"/>
            </p:cNvPicPr>
            <p:nvPr/>
          </p:nvPicPr>
          <p:blipFill rotWithShape="1">
            <a:blip r:embed="rId3" cstate="hq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5017169" y="1979196"/>
              <a:ext cx="3212431" cy="1949116"/>
            </a:xfrm>
            <a:prstGeom prst="rect">
              <a:avLst/>
            </a:prstGeom>
          </p:spPr>
        </p:pic>
      </p:grpSp>
      <p:sp>
        <p:nvSpPr>
          <p:cNvPr id="3" name="TextBox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2494E24-7450-4969-8D5A-18D18946FDB0}"/>
              </a:ext>
            </a:extLst>
          </p:cNvPr>
          <p:cNvSpPr txBox="1"/>
          <p:nvPr/>
        </p:nvSpPr>
        <p:spPr>
          <a:xfrm>
            <a:off x="223304" y="4552039"/>
            <a:ext cx="3931104" cy="484746"/>
          </a:xfrm>
          <a:prstGeom prst="rect">
            <a:avLst/>
          </a:prstGeom>
          <a:noFill/>
        </p:spPr>
        <p:txBody>
          <a:bodyPr wrap="square" lIns="68579" tIns="34289" rIns="68579" bIns="34289" rtlCol="0">
            <a:spAutoFit/>
          </a:bodyPr>
          <a:lstStyle/>
          <a:p>
            <a:r>
              <a:rPr lang="en-GB" sz="900" dirty="0"/>
              <a:t>Blue  = Zero emissions from year 2000</a:t>
            </a:r>
          </a:p>
          <a:p>
            <a:r>
              <a:rPr lang="en-GB" sz="900" dirty="0"/>
              <a:t>Yellow = SRES B1 to year 2100 then zero emissions from 2100</a:t>
            </a:r>
          </a:p>
          <a:p>
            <a:r>
              <a:rPr lang="en-GB" sz="900" dirty="0"/>
              <a:t>Red = SRES A2 to year 2100 then zero emissions from 2100</a:t>
            </a:r>
          </a:p>
        </p:txBody>
      </p:sp>
      <p:sp>
        <p:nvSpPr>
          <p:cNvPr id="9" name="TextBox 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8D4B497-3B5A-4F08-9267-F5EAD064D8CA}"/>
              </a:ext>
            </a:extLst>
          </p:cNvPr>
          <p:cNvSpPr txBox="1"/>
          <p:nvPr/>
        </p:nvSpPr>
        <p:spPr>
          <a:xfrm>
            <a:off x="7782980" y="2184898"/>
            <a:ext cx="1432772" cy="288539"/>
          </a:xfrm>
          <a:prstGeom prst="rect">
            <a:avLst/>
          </a:prstGeom>
          <a:noFill/>
        </p:spPr>
        <p:txBody>
          <a:bodyPr wrap="none" lIns="68579" tIns="34289" rIns="68579" bIns="34289" rtlCol="0">
            <a:spAutoFit/>
          </a:bodyPr>
          <a:lstStyle/>
          <a:p>
            <a:r>
              <a:rPr lang="en-GB" sz="1400" dirty="0"/>
              <a:t>Year 2100 &lt;1.5 °C</a:t>
            </a:r>
          </a:p>
        </p:txBody>
      </p:sp>
      <p:sp>
        <p:nvSpPr>
          <p:cNvPr id="12" name="TextBox 1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9F5A2FF-A8BE-4F85-925A-9BF45527DA1F}"/>
              </a:ext>
            </a:extLst>
          </p:cNvPr>
          <p:cNvSpPr txBox="1"/>
          <p:nvPr/>
        </p:nvSpPr>
        <p:spPr>
          <a:xfrm>
            <a:off x="7782980" y="2679559"/>
            <a:ext cx="1294021" cy="288539"/>
          </a:xfrm>
          <a:prstGeom prst="rect">
            <a:avLst/>
          </a:prstGeom>
          <a:noFill/>
        </p:spPr>
        <p:txBody>
          <a:bodyPr wrap="none" lIns="68579" tIns="34289" rIns="68579" bIns="34289" rtlCol="0">
            <a:spAutoFit/>
          </a:bodyPr>
          <a:lstStyle/>
          <a:p>
            <a:r>
              <a:rPr lang="en-GB" sz="1400" dirty="0"/>
              <a:t>Year 2100 ~2 °C</a:t>
            </a:r>
          </a:p>
        </p:txBody>
      </p:sp>
      <p:sp>
        <p:nvSpPr>
          <p:cNvPr id="13" name="TextBox 1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E180927-3A64-48D0-8155-1F4AD77C27C8}"/>
              </a:ext>
            </a:extLst>
          </p:cNvPr>
          <p:cNvSpPr txBox="1"/>
          <p:nvPr/>
        </p:nvSpPr>
        <p:spPr>
          <a:xfrm>
            <a:off x="7782980" y="3241702"/>
            <a:ext cx="1294021" cy="288539"/>
          </a:xfrm>
          <a:prstGeom prst="rect">
            <a:avLst/>
          </a:prstGeom>
          <a:noFill/>
        </p:spPr>
        <p:txBody>
          <a:bodyPr wrap="none" lIns="68579" tIns="34289" rIns="68579" bIns="34289" rtlCol="0">
            <a:spAutoFit/>
          </a:bodyPr>
          <a:lstStyle/>
          <a:p>
            <a:r>
              <a:rPr lang="en-GB" sz="1400" dirty="0"/>
              <a:t>Year 2100 ~4 °C</a:t>
            </a:r>
          </a:p>
        </p:txBody>
      </p:sp>
      <p:grpSp>
        <p:nvGrpSpPr>
          <p:cNvPr id="7" name="Group 1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BB1AC4D-1B72-463A-8B68-BEF111BE856E}"/>
              </a:ext>
            </a:extLst>
          </p:cNvPr>
          <p:cNvGrpSpPr/>
          <p:nvPr/>
        </p:nvGrpSpPr>
        <p:grpSpPr>
          <a:xfrm>
            <a:off x="109824" y="1549596"/>
            <a:ext cx="4181110" cy="2731127"/>
            <a:chOff x="202424" y="1549594"/>
            <a:chExt cx="4181110" cy="2731127"/>
          </a:xfrm>
        </p:grpSpPr>
        <p:pic>
          <p:nvPicPr>
            <p:cNvPr id="4" name="Picture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3D75CD1-2EA7-444A-9FEC-BBA69FC46295}"/>
                </a:ext>
              </a:extLst>
            </p:cNvPr>
            <p:cNvPicPr>
              <a:picLocks noChangeAspect="1"/>
            </p:cNvPicPr>
            <p:nvPr/>
          </p:nvPicPr>
          <p:blipFill rotWithShape="1">
            <a:blip r:embed="rId4" cstate="hq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202424" y="1549594"/>
              <a:ext cx="4181110" cy="2731127"/>
            </a:xfrm>
            <a:prstGeom prst="rect">
              <a:avLst/>
            </a:prstGeom>
          </p:spPr>
        </p:pic>
        <p:pic>
          <p:nvPicPr>
            <p:cNvPr id="17" name="Picture 16" descr="Chart, line chart&#10;&#10;Description automatically generated">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31D9C31-906F-4303-A2CA-E3D9D64CF54F}"/>
                </a:ext>
              </a:extLst>
            </p:cNvPr>
            <p:cNvPicPr>
              <a:picLocks noChangeAspect="1"/>
            </p:cNvPicPr>
            <p:nvPr/>
          </p:nvPicPr>
          <p:blipFill rotWithShape="1">
            <a:blip r:embed="rId5" cstate="hq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867206" y="1775706"/>
              <a:ext cx="3256444" cy="2152606"/>
            </a:xfrm>
            <a:prstGeom prst="rect">
              <a:avLst/>
            </a:prstGeom>
          </p:spPr>
        </p:pic>
      </p:gr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68072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7DB9CB89-BC52-4BD7-8D06-21EFF71FB543}"/>
              </a:ext>
            </a:extLst>
          </p:cNvPr>
          <p:cNvPicPr>
            <a:picLocks noChangeAspect="1"/>
          </p:cNvPicPr>
          <p:nvPr/>
        </p:nvPicPr>
        <p:blipFill>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p:blipFill>
        <p:spPr>
          <a:xfrm>
            <a:off x="1" y="1416050"/>
            <a:ext cx="4572000" cy="2357937"/>
          </a:xfrm>
          <a:prstGeom prst="rect">
            <a:avLst/>
          </a:prstGeom>
        </p:spPr>
      </p:pic>
      <p:sp>
        <p:nvSpPr>
          <p:cNvPr id="5" name="TextBox 4">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242BCE4-C9F1-4F00-8A5E-DD1AA9186AF3}"/>
              </a:ext>
            </a:extLst>
          </p:cNvPr>
          <p:cNvSpPr txBox="1"/>
          <p:nvPr/>
        </p:nvSpPr>
        <p:spPr>
          <a:xfrm>
            <a:off x="371475" y="1204753"/>
            <a:ext cx="3729038" cy="438582"/>
          </a:xfrm>
          <a:prstGeom prst="rect">
            <a:avLst/>
          </a:prstGeom>
          <a:noFill/>
        </p:spPr>
        <p:txBody>
          <a:bodyPr wrap="square" lIns="68580" tIns="34290" rIns="68580" bIns="34290" rtlCol="0">
            <a:spAutoFit/>
          </a:bodyPr>
          <a:lstStyle/>
          <a:p>
            <a:pPr algn="ctr"/>
            <a:r>
              <a:rPr lang="en-GB" sz="2400" b="1" dirty="0"/>
              <a:t>+2°</a:t>
            </a:r>
            <a:r>
              <a:rPr lang="en-GB" sz="2400" b="1" dirty="0" smtClean="0"/>
              <a:t>C in 2100</a:t>
            </a:r>
            <a:endParaRPr lang="en-GB" sz="2400" b="1" dirty="0"/>
          </a:p>
        </p:txBody>
      </p:sp>
      <p:pic>
        <p:nvPicPr>
          <p:cNvPr id="6" name="Picture 5" descr="Chart, line chart&#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0E51119C-97AA-499F-9412-69127876BCB3}"/>
              </a:ext>
            </a:extLst>
          </p:cNvPr>
          <p:cNvPicPr>
            <a:picLocks noChangeAspect="1"/>
          </p:cNvPicPr>
          <p:nvPr/>
        </p:nvPicPr>
        <p:blipFill>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a:xfrm>
            <a:off x="4572000" y="1416050"/>
            <a:ext cx="4572000" cy="2357937"/>
          </a:xfrm>
          <a:prstGeom prst="rect">
            <a:avLst/>
          </a:prstGeom>
        </p:spPr>
      </p:pic>
      <p:sp>
        <p:nvSpPr>
          <p:cNvPr id="7" name="TextBox 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8D69CE53-109E-46AF-81FF-38B8701E91BB}"/>
              </a:ext>
            </a:extLst>
          </p:cNvPr>
          <p:cNvSpPr txBox="1"/>
          <p:nvPr/>
        </p:nvSpPr>
        <p:spPr>
          <a:xfrm>
            <a:off x="5043489" y="1198018"/>
            <a:ext cx="3729036" cy="438582"/>
          </a:xfrm>
          <a:prstGeom prst="rect">
            <a:avLst/>
          </a:prstGeom>
          <a:noFill/>
        </p:spPr>
        <p:txBody>
          <a:bodyPr wrap="square" lIns="68580" tIns="34290" rIns="68580" bIns="34290" rtlCol="0">
            <a:spAutoFit/>
          </a:bodyPr>
          <a:lstStyle/>
          <a:p>
            <a:pPr algn="ctr"/>
            <a:r>
              <a:rPr lang="en-GB" sz="2400" b="1" dirty="0"/>
              <a:t>+3°</a:t>
            </a:r>
            <a:r>
              <a:rPr lang="en-GB" sz="2400" b="1" dirty="0" smtClean="0"/>
              <a:t>C </a:t>
            </a:r>
            <a:r>
              <a:rPr lang="en-GB" sz="2400" b="1" dirty="0" smtClean="0"/>
              <a:t>in 2100</a:t>
            </a:r>
            <a:endParaRPr lang="en-GB" sz="2400" b="1" dirty="0"/>
          </a:p>
        </p:txBody>
      </p:sp>
      <p:sp>
        <p:nvSpPr>
          <p:cNvPr id="9" name="Rectangle 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135D1C9-BBEC-4B7A-B95E-C4A2DD87771E}"/>
              </a:ext>
            </a:extLst>
          </p:cNvPr>
          <p:cNvSpPr/>
          <p:nvPr/>
        </p:nvSpPr>
        <p:spPr>
          <a:xfrm>
            <a:off x="514350" y="1071560"/>
            <a:ext cx="914400" cy="642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10" name="Rectangle 9">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BE72D99-EE49-4224-B976-98664B4F9FA4}"/>
              </a:ext>
            </a:extLst>
          </p:cNvPr>
          <p:cNvSpPr/>
          <p:nvPr/>
        </p:nvSpPr>
        <p:spPr>
          <a:xfrm>
            <a:off x="5086350" y="1019992"/>
            <a:ext cx="914400" cy="642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11" name="Rectangle 10">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7FAC5BE0-A6C3-4A6D-915D-2D06527E14A2}"/>
              </a:ext>
            </a:extLst>
          </p:cNvPr>
          <p:cNvSpPr/>
          <p:nvPr/>
        </p:nvSpPr>
        <p:spPr>
          <a:xfrm>
            <a:off x="0" y="1253082"/>
            <a:ext cx="300038" cy="3259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12" name="Rectangle 1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97287B79-607F-4649-B730-80B5AD464B7C}"/>
              </a:ext>
            </a:extLst>
          </p:cNvPr>
          <p:cNvSpPr/>
          <p:nvPr/>
        </p:nvSpPr>
        <p:spPr>
          <a:xfrm>
            <a:off x="4319517" y="1365522"/>
            <a:ext cx="562970" cy="3259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13"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F5C0824-2AA4-4E21-A7B5-AB2509DC8232}"/>
              </a:ext>
            </a:extLst>
          </p:cNvPr>
          <p:cNvSpPr>
            <a:spLocks noGrp="1"/>
          </p:cNvSpPr>
          <p:nvPr>
            <p:ph type="title"/>
          </p:nvPr>
        </p:nvSpPr>
        <p:spPr>
          <a:xfrm>
            <a:off x="2" y="0"/>
            <a:ext cx="9144000" cy="1071559"/>
          </a:xfrm>
        </p:spPr>
        <p:txBody>
          <a:bodyPr>
            <a:normAutofit/>
          </a:bodyPr>
          <a:lstStyle/>
          <a:p>
            <a:r>
              <a:rPr lang="en-GB" sz="3600" b="1" dirty="0" smtClean="0"/>
              <a:t>Antarctica’s Threshold</a:t>
            </a:r>
            <a:r>
              <a:rPr lang="en-GB" sz="3600" b="1" dirty="0" smtClean="0"/>
              <a:t>: Overshoot of 2°</a:t>
            </a:r>
            <a:endParaRPr lang="fr-FR" sz="3600" b="1" dirty="0"/>
          </a:p>
        </p:txBody>
      </p:sp>
      <p:sp>
        <p:nvSpPr>
          <p:cNvPr id="14" name="Rectangle 13">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7AA00D65-3D37-415A-8166-B95185CE0225}"/>
              </a:ext>
            </a:extLst>
          </p:cNvPr>
          <p:cNvSpPr/>
          <p:nvPr/>
        </p:nvSpPr>
        <p:spPr>
          <a:xfrm>
            <a:off x="0" y="0"/>
            <a:ext cx="180975" cy="105072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fr-FR"/>
          </a:p>
        </p:txBody>
      </p:sp>
      <p:sp>
        <p:nvSpPr>
          <p:cNvPr id="2" name="TextBox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AA4D30E-3966-4B0C-AAE3-BFA544CEDBB1}"/>
              </a:ext>
            </a:extLst>
          </p:cNvPr>
          <p:cNvSpPr txBox="1"/>
          <p:nvPr/>
        </p:nvSpPr>
        <p:spPr>
          <a:xfrm>
            <a:off x="126711" y="4356517"/>
            <a:ext cx="8948582" cy="438582"/>
          </a:xfrm>
          <a:prstGeom prst="rect">
            <a:avLst/>
          </a:prstGeom>
          <a:noFill/>
        </p:spPr>
        <p:txBody>
          <a:bodyPr wrap="square" lIns="68580" tIns="34290" rIns="68580" bIns="34290" rtlCol="0">
            <a:spAutoFit/>
          </a:bodyPr>
          <a:lstStyle/>
          <a:p>
            <a:pPr algn="ctr"/>
            <a:r>
              <a:rPr lang="en-GB" dirty="0" smtClean="0"/>
              <a:t>The </a:t>
            </a:r>
            <a:r>
              <a:rPr lang="en-GB" dirty="0"/>
              <a:t>Antarctic Ice Sheet could cross the point of </a:t>
            </a:r>
            <a:r>
              <a:rPr lang="en-GB" sz="2400" b="1" dirty="0"/>
              <a:t>no-return</a:t>
            </a:r>
            <a:r>
              <a:rPr lang="en-GB" dirty="0"/>
              <a:t> within 40 years.</a:t>
            </a:r>
          </a:p>
        </p:txBody>
      </p:sp>
      <p:sp>
        <p:nvSpPr>
          <p:cNvPr id="3" name="TextBox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1FE10A95-0F96-4AD1-B16D-28266D2F0BF5}"/>
              </a:ext>
            </a:extLst>
          </p:cNvPr>
          <p:cNvSpPr txBox="1"/>
          <p:nvPr/>
        </p:nvSpPr>
        <p:spPr>
          <a:xfrm>
            <a:off x="221999" y="3773987"/>
            <a:ext cx="2581407" cy="623248"/>
          </a:xfrm>
          <a:prstGeom prst="rect">
            <a:avLst/>
          </a:prstGeom>
          <a:noFill/>
        </p:spPr>
        <p:txBody>
          <a:bodyPr wrap="square" lIns="68580" tIns="34290" rIns="68580" bIns="34290" rtlCol="0">
            <a:spAutoFit/>
          </a:bodyPr>
          <a:lstStyle/>
          <a:p>
            <a:r>
              <a:rPr lang="en-GB" i="1" dirty="0">
                <a:solidFill>
                  <a:schemeClr val="bg1">
                    <a:lumMod val="50000"/>
                  </a:schemeClr>
                </a:solidFill>
              </a:rPr>
              <a:t>Nature,</a:t>
            </a:r>
            <a:r>
              <a:rPr lang="en-GB" i="1" dirty="0" smtClean="0">
                <a:solidFill>
                  <a:schemeClr val="bg1">
                    <a:lumMod val="50000"/>
                  </a:schemeClr>
                </a:solidFill>
              </a:rPr>
              <a:t> </a:t>
            </a:r>
            <a:r>
              <a:rPr lang="en-GB" i="1" dirty="0" err="1">
                <a:solidFill>
                  <a:schemeClr val="bg1">
                    <a:lumMod val="50000"/>
                  </a:schemeClr>
                </a:solidFill>
              </a:rPr>
              <a:t>D</a:t>
            </a:r>
            <a:r>
              <a:rPr lang="en-GB" i="1" dirty="0" err="1" smtClean="0">
                <a:solidFill>
                  <a:schemeClr val="bg1">
                    <a:lumMod val="50000"/>
                  </a:schemeClr>
                </a:solidFill>
              </a:rPr>
              <a:t>eConto</a:t>
            </a:r>
            <a:r>
              <a:rPr lang="en-GB" i="1" dirty="0" smtClean="0">
                <a:solidFill>
                  <a:schemeClr val="bg1">
                    <a:lumMod val="50000"/>
                  </a:schemeClr>
                </a:solidFill>
              </a:rPr>
              <a:t> </a:t>
            </a:r>
            <a:r>
              <a:rPr lang="en-GB" i="1" dirty="0">
                <a:solidFill>
                  <a:schemeClr val="bg1">
                    <a:lumMod val="50000"/>
                  </a:schemeClr>
                </a:solidFill>
              </a:rPr>
              <a:t>et al., 2021</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2721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Chart, line chart&#10;&#10;Description automatically generated">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87DA824-4369-4E02-A014-39D4606768ED}"/>
              </a:ext>
            </a:extLst>
          </p:cNvPr>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254110"/>
            <a:ext cx="9144000" cy="4635281"/>
          </a:xfrm>
          <a:prstGeom prst="rect">
            <a:avLst/>
          </a:prstGeom>
        </p:spPr>
      </p:pic>
      <p:sp>
        <p:nvSpPr>
          <p:cNvPr id="6" name="Rectangle 5">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568601B-23BD-4675-B0C3-076E40219844}"/>
              </a:ext>
            </a:extLst>
          </p:cNvPr>
          <p:cNvSpPr/>
          <p:nvPr/>
        </p:nvSpPr>
        <p:spPr>
          <a:xfrm>
            <a:off x="814388" y="0"/>
            <a:ext cx="914400" cy="642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GB"/>
          </a:p>
        </p:txBody>
      </p:sp>
      <p:sp>
        <p:nvSpPr>
          <p:cNvPr id="7" name="TextBox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A080CC7-5F97-477C-B39D-3E0DDCFD9E0C}"/>
              </a:ext>
            </a:extLst>
          </p:cNvPr>
          <p:cNvSpPr txBox="1"/>
          <p:nvPr/>
        </p:nvSpPr>
        <p:spPr>
          <a:xfrm>
            <a:off x="-1" y="0"/>
            <a:ext cx="7921038" cy="623248"/>
          </a:xfrm>
          <a:prstGeom prst="rect">
            <a:avLst/>
          </a:prstGeom>
          <a:noFill/>
        </p:spPr>
        <p:txBody>
          <a:bodyPr wrap="square" lIns="68580" tIns="34290" rIns="68580" bIns="34290" rtlCol="0">
            <a:spAutoFit/>
          </a:bodyPr>
          <a:lstStyle/>
          <a:p>
            <a:r>
              <a:rPr lang="en-GB" b="1" dirty="0" smtClean="0"/>
              <a:t>OVERSHOOT MATTERS:  Carbon </a:t>
            </a:r>
            <a:r>
              <a:rPr lang="en-GB" b="1" dirty="0"/>
              <a:t>Dioxide </a:t>
            </a:r>
            <a:r>
              <a:rPr lang="en-GB" b="1" dirty="0" smtClean="0"/>
              <a:t>Removal and Lowering Temperatures Could Not Stop Antarctic Ice Loss After 2060 (Once GMT Passes 2°C)</a:t>
            </a:r>
            <a:endParaRPr lang="en-GB" b="1" dirty="0"/>
          </a:p>
        </p:txBody>
      </p:sp>
      <p:cxnSp>
        <p:nvCxnSpPr>
          <p:cNvPr id="9" name="Straight Arrow Connector 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397DF08-D06E-4DD3-8307-E6759990F430}"/>
              </a:ext>
            </a:extLst>
          </p:cNvPr>
          <p:cNvCxnSpPr>
            <a:cxnSpLocks/>
          </p:cNvCxnSpPr>
          <p:nvPr/>
        </p:nvCxnSpPr>
        <p:spPr>
          <a:xfrm>
            <a:off x="2957512" y="2571750"/>
            <a:ext cx="5100638" cy="611066"/>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7A1B659-A728-4BB2-A113-D1851EEECE55}"/>
              </a:ext>
            </a:extLst>
          </p:cNvPr>
          <p:cNvCxnSpPr>
            <a:cxnSpLocks/>
          </p:cNvCxnSpPr>
          <p:nvPr/>
        </p:nvCxnSpPr>
        <p:spPr>
          <a:xfrm flipV="1">
            <a:off x="2957512" y="2136531"/>
            <a:ext cx="5100638" cy="175202"/>
          </a:xfrm>
          <a:prstGeom prst="straightConnector1">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2534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descr="Graphical user interface, histogram&#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4597AFFF-4D3E-4CE8-BB8D-45AC1126E45C}"/>
              </a:ext>
            </a:extLst>
          </p:cNvPr>
          <p:cNvPicPr>
            <a:picLocks noChangeAspect="1"/>
          </p:cNvPicPr>
          <p:nvPr/>
        </p:nvPicPr>
        <p:blipFill>
          <a:blip r:embed="rId2"/>
          <a:stretch>
            <a:fillRect/>
          </a:stretch>
        </p:blipFill>
        <p:spPr>
          <a:xfrm>
            <a:off x="1088752" y="1337695"/>
            <a:ext cx="7186968" cy="2970303"/>
          </a:xfrm>
          <a:prstGeom prst="rect">
            <a:avLst/>
          </a:prstGeom>
        </p:spPr>
      </p:pic>
      <p:sp>
        <p:nvSpPr>
          <p:cNvPr id="6"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90A7BDE-F3FA-4F45-A4FB-83BCC34CA76C}"/>
              </a:ext>
            </a:extLst>
          </p:cNvPr>
          <p:cNvSpPr txBox="1">
            <a:spLocks/>
          </p:cNvSpPr>
          <p:nvPr/>
        </p:nvSpPr>
        <p:spPr>
          <a:xfrm>
            <a:off x="0" y="-122483"/>
            <a:ext cx="8229600" cy="857250"/>
          </a:xfrm>
          <a:prstGeom prst="rect">
            <a:avLst/>
          </a:prstGeom>
        </p:spPr>
        <p:txBody>
          <a:bodyPr vert="horz" lIns="91438" tIns="45719" rIns="91438" bIns="45719"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700" b="1" dirty="0"/>
              <a:t>Mid-Latitude Glaciers</a:t>
            </a:r>
          </a:p>
        </p:txBody>
      </p:sp>
      <p:sp>
        <p:nvSpPr>
          <p:cNvPr id="7" name="Rectangle 6">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6AEDF82E-8256-490E-AFC9-511B4C41449E}"/>
              </a:ext>
            </a:extLst>
          </p:cNvPr>
          <p:cNvSpPr/>
          <p:nvPr/>
        </p:nvSpPr>
        <p:spPr>
          <a:xfrm>
            <a:off x="16" y="525782"/>
            <a:ext cx="3132000" cy="7429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GB" sz="1400" dirty="0"/>
          </a:p>
        </p:txBody>
      </p:sp>
      <p:sp>
        <p:nvSpPr>
          <p:cNvPr id="9" name="Rectangle 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E747F85-F907-4EFB-BBDC-17AB7BDE8520}"/>
              </a:ext>
            </a:extLst>
          </p:cNvPr>
          <p:cNvSpPr/>
          <p:nvPr/>
        </p:nvSpPr>
        <p:spPr>
          <a:xfrm>
            <a:off x="3254313" y="310594"/>
            <a:ext cx="4315314" cy="923328"/>
          </a:xfrm>
          <a:prstGeom prst="rect">
            <a:avLst/>
          </a:prstGeom>
          <a:solidFill>
            <a:schemeClr val="tx2">
              <a:lumMod val="40000"/>
              <a:lumOff val="60000"/>
            </a:schemeClr>
          </a:solidFill>
          <a:effectLst>
            <a:outerShdw blurRad="50800" dist="38100" dir="2700000" algn="tl" rotWithShape="0">
              <a:prstClr val="black">
                <a:alpha val="40000"/>
              </a:prstClr>
            </a:outerShdw>
          </a:effectLst>
        </p:spPr>
        <p:txBody>
          <a:bodyPr wrap="square" lIns="91438" tIns="45719" rIns="91438" bIns="45719">
            <a:spAutoFit/>
          </a:bodyPr>
          <a:lstStyle/>
          <a:p>
            <a:pPr algn="ctr"/>
            <a:r>
              <a:rPr lang="en-US" b="1" dirty="0"/>
              <a:t>Substantial Remnants at 1.5°C, </a:t>
            </a:r>
            <a:endParaRPr lang="en-US" b="1" dirty="0" smtClean="0"/>
          </a:p>
          <a:p>
            <a:pPr algn="ctr"/>
            <a:r>
              <a:rPr lang="en-US" b="1" dirty="0" smtClean="0"/>
              <a:t>Nearly All Lost with Even 2</a:t>
            </a:r>
            <a:r>
              <a:rPr lang="en-US" b="1" dirty="0"/>
              <a:t>°</a:t>
            </a:r>
            <a:r>
              <a:rPr lang="en-US" b="1" dirty="0" smtClean="0"/>
              <a:t>C Overshoot</a:t>
            </a:r>
          </a:p>
          <a:p>
            <a:pPr algn="ctr"/>
            <a:r>
              <a:rPr lang="en-US" b="1" dirty="0" smtClean="0"/>
              <a:t>Many Centuries to Recover (even at 1.5°C)</a:t>
            </a:r>
            <a:endParaRPr lang="en-GB" dirty="0"/>
          </a:p>
        </p:txBody>
      </p:sp>
      <p:sp>
        <p:nvSpPr>
          <p:cNvPr id="10" name="TextBox 9">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FE7959C-EA47-4C9F-B6B1-8042FA6CD7D0}"/>
              </a:ext>
            </a:extLst>
          </p:cNvPr>
          <p:cNvSpPr txBox="1"/>
          <p:nvPr/>
        </p:nvSpPr>
        <p:spPr>
          <a:xfrm>
            <a:off x="1260174" y="4904147"/>
            <a:ext cx="1674518" cy="200053"/>
          </a:xfrm>
          <a:prstGeom prst="rect">
            <a:avLst/>
          </a:prstGeom>
          <a:noFill/>
        </p:spPr>
        <p:txBody>
          <a:bodyPr wrap="square" lIns="91438" tIns="45719" rIns="91438" bIns="45719" rtlCol="0">
            <a:spAutoFit/>
          </a:bodyPr>
          <a:lstStyle/>
          <a:p>
            <a:r>
              <a:rPr lang="en-US" sz="700" dirty="0">
                <a:solidFill>
                  <a:schemeClr val="bg1">
                    <a:lumMod val="50000"/>
                  </a:schemeClr>
                </a:solidFill>
              </a:rPr>
              <a:t>Figures based on </a:t>
            </a:r>
            <a:r>
              <a:rPr lang="en-US" sz="700" dirty="0" err="1">
                <a:solidFill>
                  <a:schemeClr val="bg1">
                    <a:lumMod val="50000"/>
                  </a:schemeClr>
                </a:solidFill>
              </a:rPr>
              <a:t>Marzeion</a:t>
            </a:r>
            <a:r>
              <a:rPr lang="en-US" sz="700" dirty="0">
                <a:solidFill>
                  <a:schemeClr val="bg1">
                    <a:lumMod val="50000"/>
                  </a:schemeClr>
                </a:solidFill>
              </a:rPr>
              <a:t> et al (2012)</a:t>
            </a:r>
          </a:p>
        </p:txBody>
      </p:sp>
      <p:pic>
        <p:nvPicPr>
          <p:cNvPr id="11" name="Picture 10" descr="Graphical user interface, text, application, email&#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DC6668A-A1BD-4CCA-B92F-1329822B5E59}"/>
              </a:ext>
            </a:extLst>
          </p:cNvPr>
          <p:cNvPicPr>
            <a:picLocks noChangeAspect="1"/>
          </p:cNvPicPr>
          <p:nvPr/>
        </p:nvPicPr>
        <p:blipFill>
          <a:blip r:embed="rId3"/>
          <a:stretch>
            <a:fillRect/>
          </a:stretch>
        </p:blipFill>
        <p:spPr>
          <a:xfrm>
            <a:off x="1260174" y="4284919"/>
            <a:ext cx="3101496" cy="665597"/>
          </a:xfrm>
          <a:prstGeom prst="rect">
            <a:avLst/>
          </a:prstGeom>
        </p:spPr>
      </p:pic>
      <p:pic>
        <p:nvPicPr>
          <p:cNvPr id="12" name="Picture 11" descr="A picture containing food&#10;&#10;Description automatically generated">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CB5A7DBE-138D-4E42-9FA7-99A4679AED50}"/>
              </a:ext>
            </a:extLst>
          </p:cNvPr>
          <p:cNvPicPr>
            <a:picLocks noChangeAspect="1"/>
          </p:cNvPicPr>
          <p:nvPr/>
        </p:nvPicPr>
        <p:blipFill>
          <a:blip r:embed="rId4" cstate="hq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xt>
            </a:extLst>
          </a:blip>
          <a:stretch>
            <a:fillRect/>
          </a:stretch>
        </p:blipFill>
        <p:spPr>
          <a:xfrm>
            <a:off x="7447331" y="1"/>
            <a:ext cx="1656778" cy="1377197"/>
          </a:xfrm>
          <a:prstGeom prst="rect">
            <a:avLst/>
          </a:prstGeom>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7546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A3B1866-A822-4D8F-860B-0812891675D8}"/>
              </a:ext>
            </a:extLst>
          </p:cNvPr>
          <p:cNvSpPr txBox="1">
            <a:spLocks noGrp="1"/>
          </p:cNvSpPr>
          <p:nvPr>
            <p:ph type="title" idx="4294967295"/>
          </p:nvPr>
        </p:nvSpPr>
        <p:spPr>
          <a:xfrm>
            <a:off x="71399" y="136335"/>
            <a:ext cx="9016041" cy="424829"/>
          </a:xfrm>
        </p:spPr>
        <p:txBody>
          <a:bodyPr>
            <a:noAutofit/>
          </a:bodyPr>
          <a:lstStyle/>
          <a:p>
            <a:pPr lvl="0"/>
            <a:r>
              <a:rPr lang="en-GB" sz="3000" b="1" dirty="0" smtClean="0"/>
              <a:t>Permafrost Emissions</a:t>
            </a:r>
            <a:r>
              <a:rPr lang="en-GB" sz="3000" b="1" dirty="0" smtClean="0"/>
              <a:t> </a:t>
            </a:r>
            <a:r>
              <a:rPr lang="en-GB" sz="3000" b="1" dirty="0" smtClean="0"/>
              <a:t>Grow and Co</a:t>
            </a:r>
            <a:r>
              <a:rPr lang="en-GB" sz="3000" b="1" dirty="0" smtClean="0"/>
              <a:t>ntinue </a:t>
            </a:r>
            <a:r>
              <a:rPr lang="en-GB" sz="3000" b="1" dirty="0"/>
              <a:t>for </a:t>
            </a:r>
            <a:r>
              <a:rPr lang="en-GB" sz="3000" b="1" dirty="0" smtClean="0"/>
              <a:t>Centuries</a:t>
            </a:r>
            <a:endParaRPr lang="en-GB" sz="3000" b="1" dirty="0"/>
          </a:p>
        </p:txBody>
      </p:sp>
      <p:pic>
        <p:nvPicPr>
          <p:cNvPr id="3" name="Picture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1702BDA-FD29-4AC9-A41F-5AC4A1FEA722}"/>
              </a:ext>
            </a:extLst>
          </p:cNvPr>
          <p:cNvPicPr>
            <a:picLocks noChangeAspect="1"/>
          </p:cNvPicPr>
          <p:nvPr/>
        </p:nvPicPr>
        <p:blipFill rotWithShape="1">
          <a:blip r:embed="rId3" cstate="hqprint">
            <a:lum/>
            <a:alphaModFix/>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p:blipFill>
        <p:spPr>
          <a:xfrm>
            <a:off x="2925087" y="912519"/>
            <a:ext cx="2257300" cy="3502890"/>
          </a:xfrm>
          <a:prstGeom prst="rect">
            <a:avLst/>
          </a:prstGeom>
          <a:noFill/>
          <a:ln>
            <a:noFill/>
          </a:ln>
        </p:spPr>
      </p:pic>
      <p:sp>
        <p:nvSpPr>
          <p:cNvPr id="8" name="TextBox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C52E690-3345-4D80-B655-D564EC2F46D2}"/>
              </a:ext>
            </a:extLst>
          </p:cNvPr>
          <p:cNvSpPr txBox="1"/>
          <p:nvPr/>
        </p:nvSpPr>
        <p:spPr>
          <a:xfrm>
            <a:off x="71399" y="4859020"/>
            <a:ext cx="3456053" cy="390542"/>
          </a:xfrm>
          <a:prstGeom prst="rect">
            <a:avLst/>
          </a:prstGeom>
          <a:solidFill>
            <a:schemeClr val="bg1"/>
          </a:solidFill>
          <a:ln>
            <a:noFill/>
          </a:ln>
        </p:spPr>
        <p:txBody>
          <a:bodyPr lIns="0" tIns="0" rIns="0" bIns="0">
            <a:noAutofit/>
          </a:bodyPr>
          <a:lstStyle/>
          <a:p>
            <a:pPr hangingPunct="0">
              <a:spcBef>
                <a:spcPts val="962"/>
              </a:spcBef>
              <a:defRPr sz="1300" i="1"/>
            </a:pPr>
            <a:r>
              <a:rPr lang="en-GB" sz="1200" i="1" dirty="0">
                <a:solidFill>
                  <a:prstClr val="black"/>
                </a:solidFill>
                <a:highlight>
                  <a:scrgbClr r="0" g="0" b="0">
                    <a:alpha val="0"/>
                  </a:scrgbClr>
                </a:highlight>
                <a:latin typeface="Calibri" panose="020F0502020204030204" pitchFamily="34" charset="0"/>
                <a:ea typeface="Arial Unicode MS" pitchFamily="2"/>
                <a:cs typeface="Calibri" panose="020F0502020204030204" pitchFamily="34" charset="0"/>
              </a:rPr>
              <a:t>Adapted from Gasser, et al. (2018)</a:t>
            </a:r>
          </a:p>
        </p:txBody>
      </p:sp>
      <p:sp>
        <p:nvSpPr>
          <p:cNvPr id="10" name="TextBox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85751A9-63FC-45C8-AD5E-4ACA82B0F546}"/>
              </a:ext>
            </a:extLst>
          </p:cNvPr>
          <p:cNvSpPr txBox="1"/>
          <p:nvPr/>
        </p:nvSpPr>
        <p:spPr>
          <a:xfrm>
            <a:off x="3527450" y="3013093"/>
            <a:ext cx="1190430" cy="322920"/>
          </a:xfrm>
          <a:prstGeom prst="rect">
            <a:avLst/>
          </a:prstGeom>
          <a:noFill/>
          <a:ln>
            <a:noFill/>
          </a:ln>
        </p:spPr>
        <p:txBody>
          <a:bodyPr lIns="0" tIns="0" rIns="0" bIns="0">
            <a:noAutofit/>
          </a:bodyPr>
          <a:lstStyle/>
          <a:p>
            <a:pPr hangingPunct="0">
              <a:spcBef>
                <a:spcPts val="795"/>
              </a:spcBef>
              <a:defRPr sz="1600"/>
            </a:pPr>
            <a:r>
              <a:rPr lang="en-GB" sz="1200" u="sng" dirty="0">
                <a:solidFill>
                  <a:srgbClr val="8064A2"/>
                </a:solidFill>
                <a:highlight>
                  <a:scrgbClr r="0" g="0" b="0">
                    <a:alpha val="0"/>
                  </a:scrgbClr>
                </a:highlight>
                <a:latin typeface="Liberation Sans" pitchFamily="18"/>
                <a:ea typeface="Arial Unicode MS" pitchFamily="2"/>
                <a:cs typeface="Arial Unicode MS" pitchFamily="2"/>
              </a:rPr>
              <a:t>Overshoot</a:t>
            </a:r>
          </a:p>
        </p:txBody>
      </p:sp>
      <p:pic>
        <p:nvPicPr>
          <p:cNvPr id="11" name="Picture 2" descr="ICCI â International Cryosphere Climate Initiativ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CE4B4F3-DACC-49AF-95F9-DA60AB0FDD1A}"/>
              </a:ext>
            </a:extLst>
          </p:cNvPr>
          <p:cNvPicPr>
            <a:picLocks noChangeAspect="1" noChangeArrowheads="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ext>
            </a:extLst>
          </a:blip>
          <a:srcRect/>
          <a:stretch>
            <a:fillRect/>
          </a:stretch>
        </p:blipFill>
        <p:spPr bwMode="auto">
          <a:xfrm>
            <a:off x="7267722" y="4368150"/>
            <a:ext cx="1819718" cy="686143"/>
          </a:xfrm>
          <a:prstGeom prst="rect">
            <a:avLst/>
          </a:prstGeom>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pic>
      <p:grpSp>
        <p:nvGrpSpPr>
          <p:cNvPr id="9" name="Group 13"/>
          <p:cNvGrpSpPr/>
          <p:nvPr/>
        </p:nvGrpSpPr>
        <p:grpSpPr>
          <a:xfrm>
            <a:off x="2561424" y="912519"/>
            <a:ext cx="3716595" cy="4268078"/>
            <a:chOff x="3657460" y="788055"/>
            <a:chExt cx="5640865" cy="6251256"/>
          </a:xfrm>
        </p:grpSpPr>
        <p:sp>
          <p:nvSpPr>
            <p:cNvPr id="4" name="Freeform: Shape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C241681-BEC0-4199-8C33-1B5B113B87A3}"/>
                </a:ext>
              </a:extLst>
            </p:cNvPr>
            <p:cNvSpPr/>
            <p:nvPr/>
          </p:nvSpPr>
          <p:spPr>
            <a:xfrm rot="16200000">
              <a:off x="5753036" y="4975112"/>
              <a:ext cx="217693" cy="1959239"/>
            </a:xfrm>
            <a:custGeom>
              <a:avLst>
                <a:gd name="f0" fmla="val 1800"/>
                <a:gd name="f1" fmla="val 10800"/>
              </a:avLst>
              <a:gdLst>
                <a:gd name="f2" fmla="val 10800000"/>
                <a:gd name="f3" fmla="val 5400000"/>
                <a:gd name="f4" fmla="val 180"/>
                <a:gd name="f5" fmla="val w"/>
                <a:gd name="f6" fmla="val h"/>
                <a:gd name="f7" fmla="val 0"/>
                <a:gd name="f8" fmla="val 21600"/>
                <a:gd name="f9" fmla="val -2147483647"/>
                <a:gd name="f10" fmla="val 2147483647"/>
                <a:gd name="f11" fmla="val 5400"/>
                <a:gd name="f12" fmla="val 16200"/>
                <a:gd name="f13" fmla="val 10800"/>
                <a:gd name="f14" fmla="+- 0 0 0"/>
                <a:gd name="f15" fmla="*/ f5 1 21600"/>
                <a:gd name="f16" fmla="*/ f6 1 21600"/>
                <a:gd name="f17" fmla="pin 0 f0 5400"/>
                <a:gd name="f18" fmla="pin 0 f1 21600"/>
                <a:gd name="f19" fmla="*/ f14 f2 1"/>
                <a:gd name="f20" fmla="*/ f17 1 2"/>
                <a:gd name="f21" fmla="val f17"/>
                <a:gd name="f22" fmla="val f18"/>
                <a:gd name="f23" fmla="+- 21600 0 f17"/>
                <a:gd name="f24" fmla="*/ f17 10000 1"/>
                <a:gd name="f25" fmla="*/ 10800 f15 1"/>
                <a:gd name="f26" fmla="*/ f17 f16 1"/>
                <a:gd name="f27" fmla="*/ f7 f15 1"/>
                <a:gd name="f28" fmla="*/ f18 f16 1"/>
                <a:gd name="f29" fmla="*/ 13800 f15 1"/>
                <a:gd name="f30" fmla="*/ 21600 f15 1"/>
                <a:gd name="f31" fmla="*/ 0 f16 1"/>
                <a:gd name="f32" fmla="*/ f19 1 f4"/>
                <a:gd name="f33" fmla="*/ 0 f15 1"/>
                <a:gd name="f34" fmla="*/ 10800 f16 1"/>
                <a:gd name="f35" fmla="*/ 21600 f16 1"/>
                <a:gd name="f36" fmla="+- f22 0 f17"/>
                <a:gd name="f37" fmla="+- f22 0 f20"/>
                <a:gd name="f38" fmla="+- f22 f20 0"/>
                <a:gd name="f39" fmla="+- f22 f17 0"/>
                <a:gd name="f40" fmla="+- 21600 0 f20"/>
                <a:gd name="f41" fmla="*/ f24 1 31953"/>
                <a:gd name="f42" fmla="+- f32 0 f3"/>
                <a:gd name="f43" fmla="+- 21600 0 f41"/>
                <a:gd name="f44" fmla="*/ f41 f16 1"/>
                <a:gd name="f45" fmla="*/ f43 f16 1"/>
              </a:gdLst>
              <a:ahLst>
                <a:ahXY gdRefX="" minX="0" maxX="0" gdRefY="f0" minY="f7" maxY="f11">
                  <a:pos x="f25" y="f26"/>
                </a:ahXY>
                <a:ahXY gdRefX="" minX="0" maxX="0" gdRefY="f1" minY="f7" maxY="f8">
                  <a:pos x="f27" y="f28"/>
                </a:ahXY>
              </a:ahLst>
              <a:cxnLst>
                <a:cxn ang="3cd4">
                  <a:pos x="hc" y="t"/>
                </a:cxn>
                <a:cxn ang="0">
                  <a:pos x="r" y="vc"/>
                </a:cxn>
                <a:cxn ang="cd4">
                  <a:pos x="hc" y="b"/>
                </a:cxn>
                <a:cxn ang="cd2">
                  <a:pos x="l" y="vc"/>
                </a:cxn>
                <a:cxn ang="f42">
                  <a:pos x="f30" y="f31"/>
                </a:cxn>
                <a:cxn ang="f42">
                  <a:pos x="f33" y="f34"/>
                </a:cxn>
                <a:cxn ang="f42">
                  <a:pos x="f30" y="f35"/>
                </a:cxn>
              </a:cxnLst>
              <a:rect l="f29" t="f44" r="f30" b="f45"/>
              <a:pathLst>
                <a:path w="21600" h="21600">
                  <a:moveTo>
                    <a:pt x="f8" y="f7"/>
                  </a:moveTo>
                  <a:cubicBezTo>
                    <a:pt x="f12" y="f7"/>
                    <a:pt x="f13" y="f20"/>
                    <a:pt x="f13" y="f21"/>
                  </a:cubicBezTo>
                  <a:lnTo>
                    <a:pt x="f13" y="f36"/>
                  </a:lnTo>
                  <a:cubicBezTo>
                    <a:pt x="f13" y="f37"/>
                    <a:pt x="f11" y="f22"/>
                    <a:pt x="f7" y="f22"/>
                  </a:cubicBezTo>
                  <a:cubicBezTo>
                    <a:pt x="f11" y="f22"/>
                    <a:pt x="f13" y="f38"/>
                    <a:pt x="f13" y="f39"/>
                  </a:cubicBezTo>
                  <a:lnTo>
                    <a:pt x="f13" y="f23"/>
                  </a:lnTo>
                  <a:cubicBezTo>
                    <a:pt x="f13" y="f40"/>
                    <a:pt x="f12" y="f8"/>
                    <a:pt x="f8" y="f8"/>
                  </a:cubicBezTo>
                </a:path>
              </a:pathLst>
            </a:custGeom>
            <a:noFill/>
            <a:ln w="0">
              <a:solidFill>
                <a:srgbClr val="3465A4"/>
              </a:solidFill>
              <a:prstDash val="solid"/>
            </a:ln>
          </p:spPr>
          <p:txBody>
            <a:bodyPr vert="horz" wrap="none" lIns="145129" tIns="72564" rIns="145129" bIns="72564" anchor="ctr" anchorCtr="0" compatLnSpc="0">
              <a:noAutofit/>
            </a:bodyPr>
            <a:lstStyle/>
            <a:p>
              <a:pPr hangingPunct="0"/>
              <a:endParaRPr lang="en-GB" sz="1600" dirty="0">
                <a:solidFill>
                  <a:prstClr val="black"/>
                </a:solidFill>
                <a:latin typeface="Liberation Sans" pitchFamily="18"/>
                <a:ea typeface="Arial Unicode MS" pitchFamily="2"/>
                <a:cs typeface="Arial Unicode MS" pitchFamily="2"/>
              </a:endParaRPr>
            </a:p>
          </p:txBody>
        </p:sp>
        <p:sp>
          <p:nvSpPr>
            <p:cNvPr id="6" name="TextBox 5">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99584A7-E39F-47EA-A238-FD10E3599A30}"/>
                </a:ext>
              </a:extLst>
            </p:cNvPr>
            <p:cNvSpPr txBox="1"/>
            <p:nvPr/>
          </p:nvSpPr>
          <p:spPr>
            <a:xfrm>
              <a:off x="5213227" y="6103415"/>
              <a:ext cx="1394672" cy="935896"/>
            </a:xfrm>
            <a:prstGeom prst="rect">
              <a:avLst/>
            </a:prstGeom>
            <a:noFill/>
            <a:ln>
              <a:noFill/>
            </a:ln>
          </p:spPr>
          <p:txBody>
            <a:bodyPr vert="horz" wrap="square" lIns="145129" tIns="72564" rIns="145129" bIns="72564" anchorCtr="0" compatLnSpc="0">
              <a:spAutoFit/>
            </a:bodyPr>
            <a:lstStyle/>
            <a:p>
              <a:pPr hangingPunct="0"/>
              <a:r>
                <a:rPr lang="en-GB" sz="1600" dirty="0">
                  <a:solidFill>
                    <a:prstClr val="black"/>
                  </a:solidFill>
                  <a:latin typeface="Liberation Sans" pitchFamily="18"/>
                  <a:ea typeface="Arial Unicode MS" pitchFamily="2"/>
                  <a:cs typeface="Arial Unicode MS" pitchFamily="2"/>
                </a:rPr>
                <a:t>By 2100</a:t>
              </a:r>
            </a:p>
          </p:txBody>
        </p:sp>
        <p:grpSp>
          <p:nvGrpSpPr>
            <p:cNvPr id="13" name="Group 1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3C06311-0706-45E0-9E3F-9402142CAE26}"/>
                </a:ext>
              </a:extLst>
            </p:cNvPr>
            <p:cNvGrpSpPr/>
            <p:nvPr/>
          </p:nvGrpSpPr>
          <p:grpSpPr>
            <a:xfrm>
              <a:off x="3657460" y="788055"/>
              <a:ext cx="5640865" cy="6229636"/>
              <a:chOff x="9019637" y="840137"/>
              <a:chExt cx="5640865" cy="6229636"/>
            </a:xfrm>
          </p:grpSpPr>
          <p:sp>
            <p:nvSpPr>
              <p:cNvPr id="5" name="Freeform: Shape 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D3D001C-44BF-42AF-B6D8-BF96B4925201}"/>
                  </a:ext>
                </a:extLst>
              </p:cNvPr>
              <p:cNvSpPr/>
              <p:nvPr/>
            </p:nvSpPr>
            <p:spPr>
              <a:xfrm rot="16200000">
                <a:off x="13170610" y="4995539"/>
                <a:ext cx="217693" cy="1959239"/>
              </a:xfrm>
              <a:custGeom>
                <a:avLst>
                  <a:gd name="f0" fmla="val 1800"/>
                  <a:gd name="f1" fmla="val 10800"/>
                </a:avLst>
                <a:gdLst>
                  <a:gd name="f2" fmla="val 10800000"/>
                  <a:gd name="f3" fmla="val 5400000"/>
                  <a:gd name="f4" fmla="val 180"/>
                  <a:gd name="f5" fmla="val w"/>
                  <a:gd name="f6" fmla="val h"/>
                  <a:gd name="f7" fmla="val 0"/>
                  <a:gd name="f8" fmla="val 21600"/>
                  <a:gd name="f9" fmla="val -2147483647"/>
                  <a:gd name="f10" fmla="val 2147483647"/>
                  <a:gd name="f11" fmla="val 5400"/>
                  <a:gd name="f12" fmla="val 16200"/>
                  <a:gd name="f13" fmla="val 10800"/>
                  <a:gd name="f14" fmla="+- 0 0 0"/>
                  <a:gd name="f15" fmla="*/ f5 1 21600"/>
                  <a:gd name="f16" fmla="*/ f6 1 21600"/>
                  <a:gd name="f17" fmla="pin 0 f0 5400"/>
                  <a:gd name="f18" fmla="pin 0 f1 21600"/>
                  <a:gd name="f19" fmla="*/ f14 f2 1"/>
                  <a:gd name="f20" fmla="*/ f17 1 2"/>
                  <a:gd name="f21" fmla="val f17"/>
                  <a:gd name="f22" fmla="val f18"/>
                  <a:gd name="f23" fmla="+- 21600 0 f17"/>
                  <a:gd name="f24" fmla="*/ f17 10000 1"/>
                  <a:gd name="f25" fmla="*/ 10800 f15 1"/>
                  <a:gd name="f26" fmla="*/ f17 f16 1"/>
                  <a:gd name="f27" fmla="*/ f7 f15 1"/>
                  <a:gd name="f28" fmla="*/ f18 f16 1"/>
                  <a:gd name="f29" fmla="*/ 13800 f15 1"/>
                  <a:gd name="f30" fmla="*/ 21600 f15 1"/>
                  <a:gd name="f31" fmla="*/ 0 f16 1"/>
                  <a:gd name="f32" fmla="*/ f19 1 f4"/>
                  <a:gd name="f33" fmla="*/ 0 f15 1"/>
                  <a:gd name="f34" fmla="*/ 10800 f16 1"/>
                  <a:gd name="f35" fmla="*/ 21600 f16 1"/>
                  <a:gd name="f36" fmla="+- f22 0 f17"/>
                  <a:gd name="f37" fmla="+- f22 0 f20"/>
                  <a:gd name="f38" fmla="+- f22 f20 0"/>
                  <a:gd name="f39" fmla="+- f22 f17 0"/>
                  <a:gd name="f40" fmla="+- 21600 0 f20"/>
                  <a:gd name="f41" fmla="*/ f24 1 31953"/>
                  <a:gd name="f42" fmla="+- f32 0 f3"/>
                  <a:gd name="f43" fmla="+- 21600 0 f41"/>
                  <a:gd name="f44" fmla="*/ f41 f16 1"/>
                  <a:gd name="f45" fmla="*/ f43 f16 1"/>
                </a:gdLst>
                <a:ahLst>
                  <a:ahXY gdRefX="" minX="0" maxX="0" gdRefY="f0" minY="f7" maxY="f11">
                    <a:pos x="f25" y="f26"/>
                  </a:ahXY>
                  <a:ahXY gdRefX="" minX="0" maxX="0" gdRefY="f1" minY="f7" maxY="f8">
                    <a:pos x="f27" y="f28"/>
                  </a:ahXY>
                </a:ahLst>
                <a:cxnLst>
                  <a:cxn ang="3cd4">
                    <a:pos x="hc" y="t"/>
                  </a:cxn>
                  <a:cxn ang="0">
                    <a:pos x="r" y="vc"/>
                  </a:cxn>
                  <a:cxn ang="cd4">
                    <a:pos x="hc" y="b"/>
                  </a:cxn>
                  <a:cxn ang="cd2">
                    <a:pos x="l" y="vc"/>
                  </a:cxn>
                  <a:cxn ang="f42">
                    <a:pos x="f30" y="f31"/>
                  </a:cxn>
                  <a:cxn ang="f42">
                    <a:pos x="f33" y="f34"/>
                  </a:cxn>
                  <a:cxn ang="f42">
                    <a:pos x="f30" y="f35"/>
                  </a:cxn>
                </a:cxnLst>
                <a:rect l="f29" t="f44" r="f30" b="f45"/>
                <a:pathLst>
                  <a:path w="21600" h="21600">
                    <a:moveTo>
                      <a:pt x="f8" y="f7"/>
                    </a:moveTo>
                    <a:cubicBezTo>
                      <a:pt x="f12" y="f7"/>
                      <a:pt x="f13" y="f20"/>
                      <a:pt x="f13" y="f21"/>
                    </a:cubicBezTo>
                    <a:lnTo>
                      <a:pt x="f13" y="f36"/>
                    </a:lnTo>
                    <a:cubicBezTo>
                      <a:pt x="f13" y="f37"/>
                      <a:pt x="f11" y="f22"/>
                      <a:pt x="f7" y="f22"/>
                    </a:cubicBezTo>
                    <a:cubicBezTo>
                      <a:pt x="f11" y="f22"/>
                      <a:pt x="f13" y="f38"/>
                      <a:pt x="f13" y="f39"/>
                    </a:cubicBezTo>
                    <a:lnTo>
                      <a:pt x="f13" y="f23"/>
                    </a:lnTo>
                    <a:cubicBezTo>
                      <a:pt x="f13" y="f40"/>
                      <a:pt x="f12" y="f8"/>
                      <a:pt x="f8" y="f8"/>
                    </a:cubicBezTo>
                  </a:path>
                </a:pathLst>
              </a:custGeom>
              <a:noFill/>
              <a:ln w="0">
                <a:solidFill>
                  <a:srgbClr val="3465A4"/>
                </a:solidFill>
                <a:prstDash val="solid"/>
              </a:ln>
            </p:spPr>
            <p:txBody>
              <a:bodyPr vert="horz" wrap="none" lIns="145129" tIns="72564" rIns="145129" bIns="72564" anchor="ctr" anchorCtr="0" compatLnSpc="0">
                <a:noAutofit/>
              </a:bodyPr>
              <a:lstStyle/>
              <a:p>
                <a:pPr hangingPunct="0"/>
                <a:endParaRPr lang="en-GB" sz="1600" dirty="0">
                  <a:solidFill>
                    <a:prstClr val="black"/>
                  </a:solidFill>
                  <a:latin typeface="Liberation Sans" pitchFamily="18"/>
                  <a:ea typeface="Arial Unicode MS" pitchFamily="2"/>
                  <a:cs typeface="Arial Unicode MS" pitchFamily="2"/>
                </a:endParaRPr>
              </a:p>
            </p:txBody>
          </p:sp>
          <p:sp>
            <p:nvSpPr>
              <p:cNvPr id="7" name="TextBox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202C40F-89B8-4CDA-A865-EA3B7575EE20}"/>
                  </a:ext>
                </a:extLst>
              </p:cNvPr>
              <p:cNvSpPr txBox="1"/>
              <p:nvPr/>
            </p:nvSpPr>
            <p:spPr>
              <a:xfrm>
                <a:off x="12262022" y="6133877"/>
                <a:ext cx="2169588" cy="935896"/>
              </a:xfrm>
              <a:prstGeom prst="rect">
                <a:avLst/>
              </a:prstGeom>
              <a:noFill/>
              <a:ln>
                <a:noFill/>
              </a:ln>
            </p:spPr>
            <p:txBody>
              <a:bodyPr vert="horz" wrap="square" lIns="145129" tIns="72564" rIns="145129" bIns="72564" anchorCtr="0" compatLnSpc="0">
                <a:spAutoFit/>
              </a:bodyPr>
              <a:lstStyle/>
              <a:p>
                <a:pPr hangingPunct="0"/>
                <a:r>
                  <a:rPr lang="en-GB" sz="1600" dirty="0">
                    <a:solidFill>
                      <a:prstClr val="black"/>
                    </a:solidFill>
                    <a:latin typeface="Liberation Sans" pitchFamily="18"/>
                    <a:ea typeface="Arial Unicode MS" pitchFamily="2"/>
                    <a:cs typeface="Arial Unicode MS" pitchFamily="2"/>
                  </a:rPr>
                  <a:t>Multi-centuries</a:t>
                </a:r>
              </a:p>
            </p:txBody>
          </p:sp>
          <p:pic>
            <p:nvPicPr>
              <p:cNvPr id="12" name="Picture 1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0AA03B6-ABDB-4DEC-9719-DF84DF9A9F96}"/>
                  </a:ext>
                </a:extLst>
              </p:cNvPr>
              <p:cNvPicPr>
                <a:picLocks noChangeAspect="1"/>
              </p:cNvPicPr>
              <p:nvPr/>
            </p:nvPicPr>
            <p:blipFill>
              <a:blip r:embed="rId5">
                <a:lum/>
                <a:alphaModFix/>
              </a:blip>
              <a:srcRect/>
              <a:stretch>
                <a:fillRect/>
              </a:stretch>
            </p:blipFill>
            <p:spPr>
              <a:xfrm>
                <a:off x="9019637" y="840137"/>
                <a:ext cx="5640865" cy="5047073"/>
              </a:xfrm>
              <a:prstGeom prst="rect">
                <a:avLst/>
              </a:prstGeom>
              <a:noFill/>
              <a:ln>
                <a:noFill/>
              </a:ln>
            </p:spPr>
          </p:pic>
        </p:grpSp>
      </p:grpSp>
      <p:sp>
        <p:nvSpPr>
          <p:cNvPr id="16" name="Rectangle 15"/>
          <p:cNvSpPr/>
          <p:nvPr/>
        </p:nvSpPr>
        <p:spPr>
          <a:xfrm>
            <a:off x="2040877" y="1237652"/>
            <a:ext cx="520547" cy="81800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endParaRPr lang="en-US" dirty="0">
              <a:solidFill>
                <a:prstClr val="white"/>
              </a:solidFill>
              <a:latin typeface="Calibri"/>
            </a:endParaRPr>
          </a:p>
        </p:txBody>
      </p:sp>
      <p:sp>
        <p:nvSpPr>
          <p:cNvPr id="15" name="TextBox 14"/>
          <p:cNvSpPr txBox="1"/>
          <p:nvPr/>
        </p:nvSpPr>
        <p:spPr>
          <a:xfrm>
            <a:off x="71399" y="1959521"/>
            <a:ext cx="2518638" cy="1754327"/>
          </a:xfrm>
          <a:prstGeom prst="rect">
            <a:avLst/>
          </a:prstGeom>
          <a:noFill/>
        </p:spPr>
        <p:txBody>
          <a:bodyPr wrap="none" rtlCol="0">
            <a:spAutoFit/>
          </a:bodyPr>
          <a:lstStyle/>
          <a:p>
            <a:r>
              <a:rPr lang="en-US" dirty="0" smtClean="0"/>
              <a:t>Amount of negative</a:t>
            </a:r>
          </a:p>
          <a:p>
            <a:r>
              <a:rPr lang="en-US" dirty="0" smtClean="0"/>
              <a:t>emissions needed to </a:t>
            </a:r>
          </a:p>
          <a:p>
            <a:r>
              <a:rPr lang="en-US" dirty="0" smtClean="0"/>
              <a:t>offset 150-200 years of</a:t>
            </a:r>
          </a:p>
          <a:p>
            <a:r>
              <a:rPr lang="en-US" dirty="0" smtClean="0"/>
              <a:t>permafrost emissions</a:t>
            </a:r>
          </a:p>
          <a:p>
            <a:r>
              <a:rPr lang="en-US" dirty="0" smtClean="0"/>
              <a:t>determined by degree of</a:t>
            </a:r>
          </a:p>
          <a:p>
            <a:r>
              <a:rPr lang="en-US" dirty="0" smtClean="0"/>
              <a:t>overshoot</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68418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20065</TotalTime>
  <Words>1450</Words>
  <Application>Microsoft Macintosh PowerPoint</Application>
  <PresentationFormat>On-screen Show (16:9)</PresentationFormat>
  <Paragraphs>106</Paragraphs>
  <Slides>16</Slides>
  <Notes>3</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Office Theme</vt:lpstr>
      <vt:lpstr>Slide 1</vt:lpstr>
      <vt:lpstr>Cryosphere in UNFCCC</vt:lpstr>
      <vt:lpstr>Cryosphere Climate System Services</vt:lpstr>
      <vt:lpstr>Ocean Acidification: CO2 → Carbonic acid  Colder and fresher waters more susceptible</vt:lpstr>
      <vt:lpstr>OVERSHOOT MATTERS:  For ocean species,  acidification essentially permanent: Recovery time from acidification: 50-70,000 years</vt:lpstr>
      <vt:lpstr>Antarctica’s Threshold: Overshoot of 2°</vt:lpstr>
      <vt:lpstr>Slide 7</vt:lpstr>
      <vt:lpstr>Slide 8</vt:lpstr>
      <vt:lpstr>Permafrost Emissions Grow and Continue for Centuries</vt:lpstr>
      <vt:lpstr>Warming oceans will delay sea ice recovery: Summer ice-free periods starting ~1.7°C</vt:lpstr>
      <vt:lpstr>Cryosphere Climate System Services</vt:lpstr>
      <vt:lpstr>Overshoot Matters: Sea-level Rise from Antarctica</vt:lpstr>
      <vt:lpstr>Slide 13</vt:lpstr>
      <vt:lpstr>Potential Inputs and Strategies (others?)</vt:lpstr>
      <vt:lpstr>Next Steps?</vt:lpstr>
      <vt:lpstr>Scope of the Second Periodic Review (Agenda items 3(a) and (b) at COP-25)</vt:lpstr>
    </vt:vector>
  </TitlesOfParts>
  <Company>ICCI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Pam Pearson</dc:creator>
  <cp:lastModifiedBy>Pam Pearson</cp:lastModifiedBy>
  <cp:revision>206</cp:revision>
  <dcterms:created xsi:type="dcterms:W3CDTF">2021-06-07T09:10:29Z</dcterms:created>
  <dcterms:modified xsi:type="dcterms:W3CDTF">2021-06-07T10:28:54Z</dcterms:modified>
</cp:coreProperties>
</file>